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85"/>
  </p:notesMasterIdLst>
  <p:sldIdLst>
    <p:sldId id="256" r:id="rId66"/>
    <p:sldId id="257" r:id="rId67"/>
    <p:sldId id="258" r:id="rId68"/>
    <p:sldId id="259" r:id="rId69"/>
    <p:sldId id="260" r:id="rId70"/>
    <p:sldId id="261" r:id="rId71"/>
    <p:sldId id="262" r:id="rId72"/>
    <p:sldId id="263" r:id="rId73"/>
    <p:sldId id="264" r:id="rId74"/>
    <p:sldId id="265" r:id="rId75"/>
    <p:sldId id="266" r:id="rId76"/>
    <p:sldId id="267" r:id="rId77"/>
    <p:sldId id="268" r:id="rId78"/>
    <p:sldId id="269" r:id="rId79"/>
    <p:sldId id="270" r:id="rId80"/>
    <p:sldId id="271" r:id="rId81"/>
    <p:sldId id="272" r:id="rId82"/>
    <p:sldId id="273" r:id="rId83"/>
    <p:sldId id="274" r:id="rId8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 1" charset="1" panose="020B0503030501040103"/>
      <p:regular r:id="rId12"/>
    </p:embeddedFont>
    <p:embeddedFont>
      <p:font typeface="Canva Sans 1 Bold" charset="1" panose="020B0803030501040103"/>
      <p:regular r:id="rId13"/>
    </p:embeddedFont>
    <p:embeddedFont>
      <p:font typeface="Canva Sans 1 Italics" charset="1" panose="020B0503030501040103"/>
      <p:regular r:id="rId14"/>
    </p:embeddedFont>
    <p:embeddedFont>
      <p:font typeface="Canva Sans 1 Bold Italics" charset="1" panose="020B0803030501040103"/>
      <p:regular r:id="rId15"/>
    </p:embeddedFont>
    <p:embeddedFont>
      <p:font typeface="Canva Sans 2" charset="1" panose="020B0503030501040103"/>
      <p:regular r:id="rId16"/>
    </p:embeddedFont>
    <p:embeddedFont>
      <p:font typeface="Canva Sans 2 Bold" charset="1" panose="020B0803030501040103"/>
      <p:regular r:id="rId17"/>
    </p:embeddedFont>
    <p:embeddedFont>
      <p:font typeface="Canva Sans 2 Italics" charset="1" panose="020B0503030501040103"/>
      <p:regular r:id="rId18"/>
    </p:embeddedFont>
    <p:embeddedFont>
      <p:font typeface="Canva Sans 2 Bold Italics" charset="1" panose="020B0803030501040103"/>
      <p:regular r:id="rId19"/>
    </p:embeddedFont>
    <p:embeddedFont>
      <p:font typeface="Canva Sans 2 Medium" charset="1" panose="020B0603030501040103"/>
      <p:regular r:id="rId20"/>
    </p:embeddedFont>
    <p:embeddedFont>
      <p:font typeface="Canva Sans 2 Medium Italics" charset="1" panose="020B0603030501040103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 Bold Italics" charset="1" panose="00000800000000000000"/>
      <p:regular r:id="rId25"/>
    </p:embeddedFont>
    <p:embeddedFont>
      <p:font typeface="Poppins Thin" charset="1" panose="00000300000000000000"/>
      <p:regular r:id="rId26"/>
    </p:embeddedFont>
    <p:embeddedFont>
      <p:font typeface="Poppins Thin Italics" charset="1" panose="00000300000000000000"/>
      <p:regular r:id="rId27"/>
    </p:embeddedFont>
    <p:embeddedFont>
      <p:font typeface="Poppins Extra-Light" charset="1" panose="00000300000000000000"/>
      <p:regular r:id="rId28"/>
    </p:embeddedFont>
    <p:embeddedFont>
      <p:font typeface="Poppins Extra-Light Italics" charset="1" panose="00000300000000000000"/>
      <p:regular r:id="rId29"/>
    </p:embeddedFont>
    <p:embeddedFont>
      <p:font typeface="Poppins Light" charset="1" panose="00000400000000000000"/>
      <p:regular r:id="rId30"/>
    </p:embeddedFont>
    <p:embeddedFont>
      <p:font typeface="Poppins Light Italics" charset="1" panose="00000400000000000000"/>
      <p:regular r:id="rId31"/>
    </p:embeddedFont>
    <p:embeddedFont>
      <p:font typeface="Poppins Medium" charset="1" panose="00000600000000000000"/>
      <p:regular r:id="rId32"/>
    </p:embeddedFont>
    <p:embeddedFont>
      <p:font typeface="Poppins Medium Italics" charset="1" panose="00000600000000000000"/>
      <p:regular r:id="rId33"/>
    </p:embeddedFont>
    <p:embeddedFont>
      <p:font typeface="Poppins Semi-Bold" charset="1" panose="00000700000000000000"/>
      <p:regular r:id="rId34"/>
    </p:embeddedFont>
    <p:embeddedFont>
      <p:font typeface="Poppins Semi-Bold Italics" charset="1" panose="00000700000000000000"/>
      <p:regular r:id="rId35"/>
    </p:embeddedFont>
    <p:embeddedFont>
      <p:font typeface="Poppins Ultra-Bold" charset="1" panose="00000900000000000000"/>
      <p:regular r:id="rId36"/>
    </p:embeddedFont>
    <p:embeddedFont>
      <p:font typeface="Poppins Ultra-Bold Italics" charset="1" panose="00000900000000000000"/>
      <p:regular r:id="rId37"/>
    </p:embeddedFont>
    <p:embeddedFont>
      <p:font typeface="Poppins Heavy" charset="1" panose="00000A00000000000000"/>
      <p:regular r:id="rId38"/>
    </p:embeddedFont>
    <p:embeddedFont>
      <p:font typeface="Poppins Heavy Italics" charset="1" panose="00000A00000000000000"/>
      <p:regular r:id="rId39"/>
    </p:embeddedFont>
    <p:embeddedFont>
      <p:font typeface="Open Sans" charset="1" panose="020B0606030504020204"/>
      <p:regular r:id="rId40"/>
    </p:embeddedFont>
    <p:embeddedFont>
      <p:font typeface="Open Sans Bold" charset="1" panose="020B0806030504020204"/>
      <p:regular r:id="rId41"/>
    </p:embeddedFont>
    <p:embeddedFont>
      <p:font typeface="Open Sans Italics" charset="1" panose="020B0606030504020204"/>
      <p:regular r:id="rId42"/>
    </p:embeddedFont>
    <p:embeddedFont>
      <p:font typeface="Open Sans Bold Italics" charset="1" panose="020B0806030504020204"/>
      <p:regular r:id="rId43"/>
    </p:embeddedFont>
    <p:embeddedFont>
      <p:font typeface="Open Sans Light" charset="1" panose="020B0306030504020204"/>
      <p:regular r:id="rId44"/>
    </p:embeddedFont>
    <p:embeddedFont>
      <p:font typeface="Open Sans Light Italics" charset="1" panose="020B0306030504020204"/>
      <p:regular r:id="rId45"/>
    </p:embeddedFont>
    <p:embeddedFont>
      <p:font typeface="Open Sans Ultra-Bold" charset="1" panose="00000000000000000000"/>
      <p:regular r:id="rId46"/>
    </p:embeddedFont>
    <p:embeddedFont>
      <p:font typeface="Open Sans Ultra-Bold Italics" charset="1" panose="00000000000000000000"/>
      <p:regular r:id="rId47"/>
    </p:embeddedFont>
    <p:embeddedFont>
      <p:font typeface="Montserrat" charset="1" panose="00000500000000000000"/>
      <p:regular r:id="rId48"/>
    </p:embeddedFont>
    <p:embeddedFont>
      <p:font typeface="Montserrat Bold" charset="1" panose="00000800000000000000"/>
      <p:regular r:id="rId49"/>
    </p:embeddedFont>
    <p:embeddedFont>
      <p:font typeface="Montserrat Italics" charset="1" panose="00000500000000000000"/>
      <p:regular r:id="rId50"/>
    </p:embeddedFont>
    <p:embeddedFont>
      <p:font typeface="Montserrat Bold Italics" charset="1" panose="00000800000000000000"/>
      <p:regular r:id="rId51"/>
    </p:embeddedFont>
    <p:embeddedFont>
      <p:font typeface="Montserrat Thin" charset="1" panose="00000300000000000000"/>
      <p:regular r:id="rId52"/>
    </p:embeddedFont>
    <p:embeddedFont>
      <p:font typeface="Montserrat Thin Italics" charset="1" panose="00000300000000000000"/>
      <p:regular r:id="rId53"/>
    </p:embeddedFont>
    <p:embeddedFont>
      <p:font typeface="Montserrat Extra-Light" charset="1" panose="00000300000000000000"/>
      <p:regular r:id="rId54"/>
    </p:embeddedFont>
    <p:embeddedFont>
      <p:font typeface="Montserrat Extra-Light Italics" charset="1" panose="00000300000000000000"/>
      <p:regular r:id="rId55"/>
    </p:embeddedFont>
    <p:embeddedFont>
      <p:font typeface="Montserrat Light" charset="1" panose="00000400000000000000"/>
      <p:regular r:id="rId56"/>
    </p:embeddedFont>
    <p:embeddedFont>
      <p:font typeface="Montserrat Light Italics" charset="1" panose="00000400000000000000"/>
      <p:regular r:id="rId57"/>
    </p:embeddedFont>
    <p:embeddedFont>
      <p:font typeface="Montserrat Medium" charset="1" panose="00000600000000000000"/>
      <p:regular r:id="rId58"/>
    </p:embeddedFont>
    <p:embeddedFont>
      <p:font typeface="Montserrat Medium Italics" charset="1" panose="00000600000000000000"/>
      <p:regular r:id="rId59"/>
    </p:embeddedFont>
    <p:embeddedFont>
      <p:font typeface="Montserrat Semi-Bold" charset="1" panose="00000700000000000000"/>
      <p:regular r:id="rId60"/>
    </p:embeddedFont>
    <p:embeddedFont>
      <p:font typeface="Montserrat Semi-Bold Italics" charset="1" panose="00000700000000000000"/>
      <p:regular r:id="rId61"/>
    </p:embeddedFont>
    <p:embeddedFont>
      <p:font typeface="Montserrat Ultra-Bold" charset="1" panose="00000900000000000000"/>
      <p:regular r:id="rId62"/>
    </p:embeddedFont>
    <p:embeddedFont>
      <p:font typeface="Montserrat Ultra-Bold Italics" charset="1" panose="00000900000000000000"/>
      <p:regular r:id="rId63"/>
    </p:embeddedFont>
    <p:embeddedFont>
      <p:font typeface="Montserrat Heavy" charset="1" panose="00000A00000000000000"/>
      <p:regular r:id="rId64"/>
    </p:embeddedFont>
    <p:embeddedFont>
      <p:font typeface="Montserrat Heavy Italics" charset="1" panose="00000A0000000000000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slides/slide1.xml" Type="http://schemas.openxmlformats.org/officeDocument/2006/relationships/slide"/><Relationship Id="rId67" Target="slides/slide2.xml" Type="http://schemas.openxmlformats.org/officeDocument/2006/relationships/slide"/><Relationship Id="rId68" Target="slides/slide3.xml" Type="http://schemas.openxmlformats.org/officeDocument/2006/relationships/slide"/><Relationship Id="rId69" Target="slides/slide4.xml" Type="http://schemas.openxmlformats.org/officeDocument/2006/relationships/slide"/><Relationship Id="rId7" Target="fonts/font7.fntdata" Type="http://schemas.openxmlformats.org/officeDocument/2006/relationships/font"/><Relationship Id="rId70" Target="slides/slide5.xml" Type="http://schemas.openxmlformats.org/officeDocument/2006/relationships/slide"/><Relationship Id="rId71" Target="slides/slide6.xml" Type="http://schemas.openxmlformats.org/officeDocument/2006/relationships/slide"/><Relationship Id="rId72" Target="slides/slide7.xml" Type="http://schemas.openxmlformats.org/officeDocument/2006/relationships/slide"/><Relationship Id="rId73" Target="slides/slide8.xml" Type="http://schemas.openxmlformats.org/officeDocument/2006/relationships/slide"/><Relationship Id="rId74" Target="slides/slide9.xml" Type="http://schemas.openxmlformats.org/officeDocument/2006/relationships/slide"/><Relationship Id="rId75" Target="slides/slide10.xml" Type="http://schemas.openxmlformats.org/officeDocument/2006/relationships/slide"/><Relationship Id="rId76" Target="slides/slide11.xml" Type="http://schemas.openxmlformats.org/officeDocument/2006/relationships/slide"/><Relationship Id="rId77" Target="slides/slide12.xml" Type="http://schemas.openxmlformats.org/officeDocument/2006/relationships/slide"/><Relationship Id="rId78" Target="slides/slide13.xml" Type="http://schemas.openxmlformats.org/officeDocument/2006/relationships/slide"/><Relationship Id="rId79" Target="slides/slide14.xml" Type="http://schemas.openxmlformats.org/officeDocument/2006/relationships/slide"/><Relationship Id="rId8" Target="fonts/font8.fntdata" Type="http://schemas.openxmlformats.org/officeDocument/2006/relationships/font"/><Relationship Id="rId80" Target="slides/slide15.xml" Type="http://schemas.openxmlformats.org/officeDocument/2006/relationships/slide"/><Relationship Id="rId81" Target="slides/slide16.xml" Type="http://schemas.openxmlformats.org/officeDocument/2006/relationships/slide"/><Relationship Id="rId82" Target="slides/slide17.xml" Type="http://schemas.openxmlformats.org/officeDocument/2006/relationships/slide"/><Relationship Id="rId83" Target="slides/slide18.xml" Type="http://schemas.openxmlformats.org/officeDocument/2006/relationships/slide"/><Relationship Id="rId84" Target="slides/slide19.xml" Type="http://schemas.openxmlformats.org/officeDocument/2006/relationships/slide"/><Relationship Id="rId85" Target="notesMasters/notesMaster1.xml" Type="http://schemas.openxmlformats.org/officeDocument/2006/relationships/notesMaster"/><Relationship Id="rId86" Target="theme/theme2.xml" Type="http://schemas.openxmlformats.org/officeDocument/2006/relationships/theme"/><Relationship Id="rId87" Target="notesSlides/notesSlide1.xml" Type="http://schemas.openxmlformats.org/officeDocument/2006/relationships/notesSlide"/><Relationship Id="rId88" Target="notesSlides/notesSlide2.xml" Type="http://schemas.openxmlformats.org/officeDocument/2006/relationships/notesSlide"/><Relationship Id="rId89" Target="notesSlides/notesSlide3.xml" Type="http://schemas.openxmlformats.org/officeDocument/2006/relationships/notesSlide"/><Relationship Id="rId9" Target="fonts/font9.fntdata" Type="http://schemas.openxmlformats.org/officeDocument/2006/relationships/font"/><Relationship Id="rId90" Target="notesSlides/notesSlide4.xml" Type="http://schemas.openxmlformats.org/officeDocument/2006/relationships/notesSlide"/><Relationship Id="rId91" Target="notesSlides/notesSlide5.xml" Type="http://schemas.openxmlformats.org/officeDocument/2006/relationships/notesSlide"/><Relationship Id="rId92" Target="notesSlides/notesSlide6.xml" Type="http://schemas.openxmlformats.org/officeDocument/2006/relationships/notesSlide"/><Relationship Id="rId93" Target="notesSlides/notesSlide7.xml" Type="http://schemas.openxmlformats.org/officeDocument/2006/relationships/notesSlide"/><Relationship Id="rId94" Target="notesSlides/notesSlide8.xml" Type="http://schemas.openxmlformats.org/officeDocument/2006/relationships/notesSlide"/><Relationship Id="rId95" Target="notesSlides/notesSlide9.xml" Type="http://schemas.openxmlformats.org/officeDocument/2006/relationships/notesSlide"/><Relationship Id="rId96" Target="notesSlides/notesSlide10.xml" Type="http://schemas.openxmlformats.org/officeDocument/2006/relationships/notesSlide"/><Relationship Id="rId97" Target="notesSlides/notesSlide11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references not completed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user experience - cost, ease of use</a:t>
            </a:r>
          </a:p>
          <a:p>
            <a:r>
              <a:rPr lang="en-US"/>
              <a:t>functionality - alerts, continuous, app</a:t>
            </a:r>
          </a:p>
          <a:p>
            <a:r>
              <a:rPr lang="en-US"/>
              <a:t>performance - data accurate, battery life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 completed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ease of use?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slide for sensor demonstration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slide for app demonstration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7.jpeg" Type="http://schemas.openxmlformats.org/officeDocument/2006/relationships/image"/><Relationship Id="rId4" Target="../media/VAFzvPB_eeg.mp4" Type="http://schemas.openxmlformats.org/officeDocument/2006/relationships/video"/><Relationship Id="rId5" Target="../media/VAFzvPB_eeg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40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3.png" Type="http://schemas.openxmlformats.org/officeDocument/2006/relationships/image"/><Relationship Id="rId20" Target="../media/image1.png" Type="http://schemas.openxmlformats.org/officeDocument/2006/relationships/image"/><Relationship Id="rId21" Target="../media/image2.sv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53.jpeg" Type="http://schemas.openxmlformats.org/officeDocument/2006/relationships/image"/><Relationship Id="rId12" Target="../media/VAFzwB0m-WY.mp4" Type="http://schemas.openxmlformats.org/officeDocument/2006/relationships/video"/><Relationship Id="rId13" Target="../media/VAFzwB0m-WY.mp4" Type="http://schemas.microsoft.com/office/2007/relationships/media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9.pn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27.png" Type="http://schemas.openxmlformats.org/officeDocument/2006/relationships/image"/><Relationship Id="rId14" Target="../media/image28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29775" y="3990962"/>
            <a:ext cx="10805582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TEAM FOXTROT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29775" y="5229225"/>
            <a:ext cx="10805582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923810" y="7144905"/>
            <a:ext cx="448414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 Bold"/>
              </a:rPr>
              <a:t>ECE - Capstone Design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29775" y="6904240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</a:rPr>
              <a:t>FINAL DESIGN REVIEW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00686" y="3293490"/>
            <a:ext cx="6158614" cy="5086486"/>
          </a:xfrm>
          <a:custGeom>
            <a:avLst/>
            <a:gdLst/>
            <a:ahLst/>
            <a:cxnLst/>
            <a:rect r="r" b="b" t="t" l="l"/>
            <a:pathLst>
              <a:path h="5086486" w="6158614">
                <a:moveTo>
                  <a:pt x="0" y="0"/>
                </a:moveTo>
                <a:lnTo>
                  <a:pt x="6158614" y="0"/>
                </a:lnTo>
                <a:lnTo>
                  <a:pt x="6158614" y="5086486"/>
                </a:lnTo>
                <a:lnTo>
                  <a:pt x="0" y="508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01418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Arduino Uno REV3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848293"/>
            <a:ext cx="10504578" cy="688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u="sng">
                <a:solidFill>
                  <a:srgbClr val="2D262A"/>
                </a:solidFill>
                <a:latin typeface="Montserrat Classic"/>
              </a:rPr>
              <a:t>Advantages:</a:t>
            </a:r>
            <a:r>
              <a:rPr lang="en-US" sz="2799">
                <a:solidFill>
                  <a:srgbClr val="2D262A"/>
                </a:solidFill>
                <a:latin typeface="Montserrat Classic"/>
              </a:rPr>
              <a:t> [3]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Low-power requirement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Support for a wide range of peripherals</a:t>
            </a:r>
          </a:p>
          <a:p>
            <a:pPr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SD card read/write</a:t>
            </a:r>
          </a:p>
          <a:p>
            <a:pPr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WiFI/Bluetooth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Digital/analog sensor support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Well-supported software library</a:t>
            </a:r>
          </a:p>
          <a:p>
            <a:pPr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SD-FATLIB (FAT16/FAT32 file systems)</a:t>
            </a:r>
          </a:p>
          <a:p>
            <a:pPr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Arduino BLE (Bluetooth), ConnectionHandler (WiFI)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 u="sng">
                <a:solidFill>
                  <a:srgbClr val="2D262A"/>
                </a:solidFill>
                <a:latin typeface="Montserrat Classic"/>
              </a:rPr>
              <a:t>Alternatives considered: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Basys Board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D262A"/>
                </a:solidFill>
                <a:latin typeface="Montserrat Classic"/>
              </a:rPr>
              <a:t>Raspberry Pi</a:t>
            </a:r>
          </a:p>
          <a:p>
            <a:pPr>
              <a:lnSpc>
                <a:spcPts val="36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584182" y="1205840"/>
            <a:ext cx="467511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Controller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14564" y="8540116"/>
            <a:ext cx="6244736" cy="71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 2"/>
              </a:rPr>
              <a:t>Arduino Uno REV3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 2"/>
              </a:rPr>
              <a:t>https://store.arduino.cc/products/arduino-uno-rev3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371404"/>
            <a:ext cx="2758345" cy="288102"/>
            <a:chOff x="0" y="0"/>
            <a:chExt cx="726478" cy="758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75879"/>
            </a:xfrm>
            <a:custGeom>
              <a:avLst/>
              <a:gdLst/>
              <a:ahLst/>
              <a:cxnLst/>
              <a:rect r="r" b="b" t="t" l="l"/>
              <a:pathLst>
                <a:path h="75879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75879"/>
                  </a:lnTo>
                  <a:lnTo>
                    <a:pt x="0" y="75879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139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140210"/>
            <a:ext cx="7986088" cy="5241666"/>
            <a:chOff x="0" y="0"/>
            <a:chExt cx="2103332" cy="13805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3332" cy="1380521"/>
            </a:xfrm>
            <a:custGeom>
              <a:avLst/>
              <a:gdLst/>
              <a:ahLst/>
              <a:cxnLst/>
              <a:rect r="r" b="b" t="t" l="l"/>
              <a:pathLst>
                <a:path h="1380521" w="2103332">
                  <a:moveTo>
                    <a:pt x="33930" y="0"/>
                  </a:moveTo>
                  <a:lnTo>
                    <a:pt x="2069402" y="0"/>
                  </a:lnTo>
                  <a:cubicBezTo>
                    <a:pt x="2088141" y="0"/>
                    <a:pt x="2103332" y="15191"/>
                    <a:pt x="2103332" y="33930"/>
                  </a:cubicBezTo>
                  <a:lnTo>
                    <a:pt x="2103332" y="1346591"/>
                  </a:lnTo>
                  <a:cubicBezTo>
                    <a:pt x="2103332" y="1365330"/>
                    <a:pt x="2088141" y="1380521"/>
                    <a:pt x="2069402" y="1380521"/>
                  </a:cubicBezTo>
                  <a:lnTo>
                    <a:pt x="33930" y="1380521"/>
                  </a:lnTo>
                  <a:cubicBezTo>
                    <a:pt x="24931" y="1380521"/>
                    <a:pt x="16301" y="1376946"/>
                    <a:pt x="9938" y="1370583"/>
                  </a:cubicBezTo>
                  <a:cubicBezTo>
                    <a:pt x="3575" y="1364220"/>
                    <a:pt x="0" y="1355590"/>
                    <a:pt x="0" y="1346591"/>
                  </a:cubicBezTo>
                  <a:lnTo>
                    <a:pt x="0" y="33930"/>
                  </a:lnTo>
                  <a:cubicBezTo>
                    <a:pt x="0" y="24931"/>
                    <a:pt x="3575" y="16301"/>
                    <a:pt x="9938" y="9938"/>
                  </a:cubicBezTo>
                  <a:cubicBezTo>
                    <a:pt x="16301" y="3575"/>
                    <a:pt x="24931" y="0"/>
                    <a:pt x="33930" y="0"/>
                  </a:cubicBez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103332" cy="143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68451" y="4083060"/>
            <a:ext cx="8320517" cy="5241666"/>
            <a:chOff x="0" y="0"/>
            <a:chExt cx="2191412" cy="13805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1412" cy="1380521"/>
            </a:xfrm>
            <a:custGeom>
              <a:avLst/>
              <a:gdLst/>
              <a:ahLst/>
              <a:cxnLst/>
              <a:rect r="r" b="b" t="t" l="l"/>
              <a:pathLst>
                <a:path h="1380521" w="2191412">
                  <a:moveTo>
                    <a:pt x="32566" y="0"/>
                  </a:moveTo>
                  <a:lnTo>
                    <a:pt x="2158846" y="0"/>
                  </a:lnTo>
                  <a:cubicBezTo>
                    <a:pt x="2176832" y="0"/>
                    <a:pt x="2191412" y="14580"/>
                    <a:pt x="2191412" y="32566"/>
                  </a:cubicBezTo>
                  <a:lnTo>
                    <a:pt x="2191412" y="1347955"/>
                  </a:lnTo>
                  <a:cubicBezTo>
                    <a:pt x="2191412" y="1365941"/>
                    <a:pt x="2176832" y="1380521"/>
                    <a:pt x="2158846" y="1380521"/>
                  </a:cubicBezTo>
                  <a:lnTo>
                    <a:pt x="32566" y="1380521"/>
                  </a:lnTo>
                  <a:cubicBezTo>
                    <a:pt x="14580" y="1380521"/>
                    <a:pt x="0" y="1365941"/>
                    <a:pt x="0" y="1347955"/>
                  </a:cubicBezTo>
                  <a:lnTo>
                    <a:pt x="0" y="32566"/>
                  </a:lnTo>
                  <a:cubicBezTo>
                    <a:pt x="0" y="14580"/>
                    <a:pt x="14580" y="0"/>
                    <a:pt x="32566" y="0"/>
                  </a:cubicBez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191412" cy="143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774536" y="6718563"/>
            <a:ext cx="3240252" cy="2606163"/>
          </a:xfrm>
          <a:custGeom>
            <a:avLst/>
            <a:gdLst/>
            <a:ahLst/>
            <a:cxnLst/>
            <a:rect r="r" b="b" t="t" l="l"/>
            <a:pathLst>
              <a:path h="2606163" w="3240252">
                <a:moveTo>
                  <a:pt x="0" y="0"/>
                </a:moveTo>
                <a:lnTo>
                  <a:pt x="3240252" y="0"/>
                </a:lnTo>
                <a:lnTo>
                  <a:pt x="3240252" y="2606163"/>
                </a:lnTo>
                <a:lnTo>
                  <a:pt x="0" y="260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707762" y="6612177"/>
            <a:ext cx="2831274" cy="2646123"/>
          </a:xfrm>
          <a:custGeom>
            <a:avLst/>
            <a:gdLst/>
            <a:ahLst/>
            <a:cxnLst/>
            <a:rect r="r" b="b" t="t" l="l"/>
            <a:pathLst>
              <a:path h="2646123" w="2831274">
                <a:moveTo>
                  <a:pt x="0" y="0"/>
                </a:moveTo>
                <a:lnTo>
                  <a:pt x="2831274" y="0"/>
                </a:lnTo>
                <a:lnTo>
                  <a:pt x="2831274" y="2646123"/>
                </a:lnTo>
                <a:lnTo>
                  <a:pt x="0" y="2646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81075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8119" y="1205840"/>
            <a:ext cx="746118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Communications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701173"/>
            <a:ext cx="11870224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File Storage &amp; Wireless Connectivity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458982"/>
            <a:ext cx="6448950" cy="490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6"/>
              </a:lnSpc>
            </a:pPr>
            <a:r>
              <a:rPr lang="en-US" sz="3900">
                <a:solidFill>
                  <a:srgbClr val="F9B314"/>
                </a:solidFill>
                <a:latin typeface="Montserrat Heavy"/>
              </a:rPr>
              <a:t>SD Card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4449" y="3458982"/>
            <a:ext cx="6448950" cy="490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6"/>
              </a:lnSpc>
            </a:pPr>
            <a:r>
              <a:rPr lang="en-US" sz="3900">
                <a:solidFill>
                  <a:srgbClr val="F9B314"/>
                </a:solidFill>
                <a:latin typeface="Montserrat Heavy"/>
              </a:rPr>
              <a:t>Bluetooth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58644" y="4366861"/>
            <a:ext cx="7600656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DSD TECH HM-10 M Bluetooth 4.0 LE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21416" y="4378207"/>
            <a:ext cx="760065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2 Bold"/>
              </a:rPr>
              <a:t>Zittop SD Card Read/Write Module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1416" y="5223794"/>
            <a:ext cx="7600656" cy="123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 2"/>
              </a:rPr>
              <a:t>100GB Read/Write Speed Support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 2"/>
              </a:rPr>
              <a:t>4-wire connectivity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674449" y="5223794"/>
            <a:ext cx="7600656" cy="123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 2"/>
              </a:rPr>
              <a:t>Bluetooth 4.0 support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 2"/>
              </a:rPr>
              <a:t>4-wire connectivity</a:t>
            </a:r>
          </a:p>
          <a:p>
            <a:pPr marL="518165" indent="-259082" lvl="1">
              <a:lnSpc>
                <a:spcPts val="3360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886234"/>
            <a:ext cx="8332632" cy="472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5"/>
              </a:lnSpc>
            </a:pPr>
            <a:r>
              <a:rPr lang="en-US" sz="3500">
                <a:solidFill>
                  <a:srgbClr val="2D262A"/>
                </a:solidFill>
                <a:latin typeface="Montserrat Classic Bold"/>
              </a:rPr>
              <a:t>Pulse Sensor (Photoplethysmogram)</a:t>
            </a:r>
          </a:p>
          <a:p>
            <a:pPr marL="647700" indent="-323850" lvl="1">
              <a:lnSpc>
                <a:spcPts val="6300"/>
              </a:lnSpc>
              <a:buFont typeface="Arial"/>
              <a:buChar char="•"/>
            </a:pPr>
            <a:r>
              <a:rPr lang="en-US" sz="3000">
                <a:solidFill>
                  <a:srgbClr val="2D262A"/>
                </a:solidFill>
                <a:latin typeface="Montserrat Classic"/>
              </a:rPr>
              <a:t>PPG utilizes a light-emitting diode to detect changes in blood volume. [4]</a:t>
            </a:r>
          </a:p>
          <a:p>
            <a:pPr marL="647700" indent="-323850" lvl="1">
              <a:lnSpc>
                <a:spcPts val="6300"/>
              </a:lnSpc>
              <a:buFont typeface="Arial"/>
              <a:buChar char="•"/>
            </a:pPr>
            <a:r>
              <a:rPr lang="en-US" sz="3000">
                <a:solidFill>
                  <a:srgbClr val="2D262A"/>
                </a:solidFill>
                <a:latin typeface="Montserrat Classic"/>
              </a:rPr>
              <a:t>The vest uses 2 Pulse Sensors for more accurate readings. </a:t>
            </a:r>
          </a:p>
          <a:p>
            <a:pPr marL="647700" indent="-323850" lvl="1">
              <a:lnSpc>
                <a:spcPts val="6300"/>
              </a:lnSpc>
              <a:buFont typeface="Arial"/>
              <a:buChar char="•"/>
            </a:pPr>
            <a:r>
              <a:rPr lang="en-US" sz="3000">
                <a:solidFill>
                  <a:srgbClr val="2D262A"/>
                </a:solidFill>
                <a:latin typeface="Montserrat Classic"/>
              </a:rPr>
              <a:t>Ease of use.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84182" y="1205840"/>
            <a:ext cx="467511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Sensors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95997" y="2876709"/>
            <a:ext cx="7209748" cy="5714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45"/>
              </a:lnSpc>
            </a:pPr>
            <a:r>
              <a:rPr lang="en-US" sz="3500">
                <a:solidFill>
                  <a:srgbClr val="2D262A"/>
                </a:solidFill>
                <a:latin typeface="Montserrat Classic Bold"/>
              </a:rPr>
              <a:t>DS18B20 (Digital Thermometer)</a:t>
            </a:r>
          </a:p>
          <a:p>
            <a:pPr marL="647700" indent="-323850" lvl="1">
              <a:lnSpc>
                <a:spcPts val="5610"/>
              </a:lnSpc>
              <a:buFont typeface="Arial"/>
              <a:buChar char="•"/>
            </a:pPr>
            <a:r>
              <a:rPr lang="en-US" sz="3000">
                <a:solidFill>
                  <a:srgbClr val="2D262A"/>
                </a:solidFill>
                <a:latin typeface="Montserrat Classic"/>
              </a:rPr>
              <a:t>DS18B20 uses a feature called the one-wire interface. [5]</a:t>
            </a:r>
          </a:p>
          <a:p>
            <a:pPr marL="647700" indent="-323850" lvl="1">
              <a:lnSpc>
                <a:spcPts val="5610"/>
              </a:lnSpc>
              <a:buFont typeface="Arial"/>
              <a:buChar char="•"/>
            </a:pPr>
            <a:r>
              <a:rPr lang="en-US" sz="3000">
                <a:solidFill>
                  <a:srgbClr val="2D262A"/>
                </a:solidFill>
                <a:latin typeface="Montserrat Classic"/>
              </a:rPr>
              <a:t>This thermometer has a wider temperature range than alternatives.</a:t>
            </a:r>
          </a:p>
          <a:p>
            <a:pPr marL="647700" indent="-323850" lvl="1">
              <a:lnSpc>
                <a:spcPts val="5610"/>
              </a:lnSpc>
              <a:buFont typeface="Arial"/>
              <a:buChar char="•"/>
            </a:pPr>
            <a:r>
              <a:rPr lang="en-US" sz="3000">
                <a:solidFill>
                  <a:srgbClr val="2D262A"/>
                </a:solidFill>
                <a:latin typeface="Montserrat Classic"/>
              </a:rPr>
              <a:t>This sensor allows for more accurate readings.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6989" r="0" b="6989"/>
          <a:stretch>
            <a:fillRect/>
          </a:stretch>
        </p:blipFill>
        <p:spPr>
          <a:xfrm flipH="false" flipV="false" rot="0">
            <a:off x="6511810" y="1574847"/>
            <a:ext cx="5264379" cy="805053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81075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84182" y="1205840"/>
            <a:ext cx="467511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Sensors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1461" y="1630047"/>
            <a:ext cx="8496709" cy="6570018"/>
          </a:xfrm>
          <a:custGeom>
            <a:avLst/>
            <a:gdLst/>
            <a:ahLst/>
            <a:cxnLst/>
            <a:rect r="r" b="b" t="t" l="l"/>
            <a:pathLst>
              <a:path h="6570018" w="8496709">
                <a:moveTo>
                  <a:pt x="0" y="0"/>
                </a:moveTo>
                <a:lnTo>
                  <a:pt x="8496708" y="0"/>
                </a:lnTo>
                <a:lnTo>
                  <a:pt x="8496708" y="6570018"/>
                </a:lnTo>
                <a:lnTo>
                  <a:pt x="0" y="65700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5050" y="3609014"/>
            <a:ext cx="9786112" cy="459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1C1C1C"/>
                </a:solidFill>
                <a:latin typeface="Montserrat Classic"/>
              </a:rPr>
              <a:t>7.4V 2600mAh lithium-ion battery</a:t>
            </a:r>
          </a:p>
          <a:p>
            <a:pPr algn="just" marL="647698" indent="-323849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1C1C1C"/>
                </a:solidFill>
                <a:latin typeface="Montserrat Classic"/>
              </a:rPr>
              <a:t>Arduino steps down usage to 5-volt</a:t>
            </a:r>
          </a:p>
          <a:p>
            <a:pPr algn="just" marL="647698" indent="-323849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1C1C1C"/>
                </a:solidFill>
                <a:latin typeface="Montserrat Classic"/>
              </a:rPr>
              <a:t>37 hours of usable battery life (goal of 24 hours)</a:t>
            </a:r>
          </a:p>
          <a:p>
            <a:pPr algn="just" marL="647698" indent="-323849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1C1C1C"/>
                </a:solidFill>
                <a:latin typeface="Montserrat Classic"/>
              </a:rPr>
              <a:t>Removable battery</a:t>
            </a:r>
          </a:p>
          <a:p>
            <a:pPr algn="just" marL="647698" indent="-323849" lvl="1">
              <a:lnSpc>
                <a:spcPts val="7499"/>
              </a:lnSpc>
              <a:buFont typeface="Arial"/>
              <a:buChar char="•"/>
            </a:pPr>
            <a:r>
              <a:rPr lang="en-US" sz="2999">
                <a:solidFill>
                  <a:srgbClr val="1C1C1C"/>
                </a:solidFill>
                <a:latin typeface="Montserrat Classic"/>
              </a:rPr>
              <a:t>USB rechargeable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5050" y="2703260"/>
            <a:ext cx="428184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Power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5484" y="9362993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293954" y="4672527"/>
            <a:ext cx="5809039" cy="2904519"/>
          </a:xfrm>
          <a:custGeom>
            <a:avLst/>
            <a:gdLst/>
            <a:ahLst/>
            <a:cxnLst/>
            <a:rect r="r" b="b" t="t" l="l"/>
            <a:pathLst>
              <a:path h="2904519" w="5809039">
                <a:moveTo>
                  <a:pt x="0" y="0"/>
                </a:moveTo>
                <a:lnTo>
                  <a:pt x="5809039" y="0"/>
                </a:lnTo>
                <a:lnTo>
                  <a:pt x="5809039" y="2904520"/>
                </a:lnTo>
                <a:lnTo>
                  <a:pt x="0" y="2904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39429" y="1028700"/>
            <a:ext cx="3341957" cy="6612637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2711" t="0" r="-271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386077" y="2645663"/>
            <a:ext cx="3341957" cy="6612637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2711" t="0" r="-2711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7291583" y="1429713"/>
            <a:ext cx="2471890" cy="2471890"/>
          </a:xfrm>
          <a:custGeom>
            <a:avLst/>
            <a:gdLst/>
            <a:ahLst/>
            <a:cxnLst/>
            <a:rect r="r" b="b" t="t" l="l"/>
            <a:pathLst>
              <a:path h="2471890" w="2471890">
                <a:moveTo>
                  <a:pt x="0" y="0"/>
                </a:moveTo>
                <a:lnTo>
                  <a:pt x="2471890" y="0"/>
                </a:lnTo>
                <a:lnTo>
                  <a:pt x="2471890" y="2471890"/>
                </a:lnTo>
                <a:lnTo>
                  <a:pt x="0" y="247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9874885" y="4701667"/>
            <a:ext cx="6485048" cy="0"/>
          </a:xfrm>
          <a:prstGeom prst="line">
            <a:avLst/>
          </a:prstGeom>
          <a:ln cap="flat" w="38100">
            <a:solidFill>
              <a:srgbClr val="FFC6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9874885" y="5824474"/>
            <a:ext cx="6485048" cy="0"/>
          </a:xfrm>
          <a:prstGeom prst="line">
            <a:avLst/>
          </a:prstGeom>
          <a:ln cap="flat" w="38100">
            <a:solidFill>
              <a:srgbClr val="FFC6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9874885" y="6948424"/>
            <a:ext cx="6485048" cy="0"/>
          </a:xfrm>
          <a:prstGeom prst="line">
            <a:avLst/>
          </a:prstGeom>
          <a:ln cap="flat" w="38100">
            <a:solidFill>
              <a:srgbClr val="FFC6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9874885" y="8072374"/>
            <a:ext cx="6485048" cy="0"/>
          </a:xfrm>
          <a:prstGeom prst="line">
            <a:avLst/>
          </a:prstGeom>
          <a:ln cap="flat" w="38100">
            <a:solidFill>
              <a:srgbClr val="FFC6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9902155" y="7381794"/>
            <a:ext cx="712727" cy="518347"/>
          </a:xfrm>
          <a:custGeom>
            <a:avLst/>
            <a:gdLst/>
            <a:ahLst/>
            <a:cxnLst/>
            <a:rect r="r" b="b" t="t" l="l"/>
            <a:pathLst>
              <a:path h="518347" w="712727">
                <a:moveTo>
                  <a:pt x="0" y="0"/>
                </a:moveTo>
                <a:lnTo>
                  <a:pt x="712727" y="0"/>
                </a:lnTo>
                <a:lnTo>
                  <a:pt x="712727" y="518348"/>
                </a:lnTo>
                <a:lnTo>
                  <a:pt x="0" y="518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874885" y="6168260"/>
            <a:ext cx="767267" cy="627764"/>
          </a:xfrm>
          <a:custGeom>
            <a:avLst/>
            <a:gdLst/>
            <a:ahLst/>
            <a:cxnLst/>
            <a:rect r="r" b="b" t="t" l="l"/>
            <a:pathLst>
              <a:path h="627764" w="767267">
                <a:moveTo>
                  <a:pt x="0" y="0"/>
                </a:moveTo>
                <a:lnTo>
                  <a:pt x="767267" y="0"/>
                </a:lnTo>
                <a:lnTo>
                  <a:pt x="767267" y="627764"/>
                </a:lnTo>
                <a:lnTo>
                  <a:pt x="0" y="6277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903036" y="4996749"/>
            <a:ext cx="637419" cy="637419"/>
          </a:xfrm>
          <a:custGeom>
            <a:avLst/>
            <a:gdLst/>
            <a:ahLst/>
            <a:cxnLst/>
            <a:rect r="r" b="b" t="t" l="l"/>
            <a:pathLst>
              <a:path h="637419" w="637419">
                <a:moveTo>
                  <a:pt x="0" y="0"/>
                </a:moveTo>
                <a:lnTo>
                  <a:pt x="637419" y="0"/>
                </a:lnTo>
                <a:lnTo>
                  <a:pt x="637419" y="637419"/>
                </a:lnTo>
                <a:lnTo>
                  <a:pt x="0" y="6374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920357" y="3812539"/>
            <a:ext cx="602778" cy="736728"/>
          </a:xfrm>
          <a:custGeom>
            <a:avLst/>
            <a:gdLst/>
            <a:ahLst/>
            <a:cxnLst/>
            <a:rect r="r" b="b" t="t" l="l"/>
            <a:pathLst>
              <a:path h="736728" w="602778">
                <a:moveTo>
                  <a:pt x="0" y="0"/>
                </a:moveTo>
                <a:lnTo>
                  <a:pt x="602777" y="0"/>
                </a:lnTo>
                <a:lnTo>
                  <a:pt x="602777" y="736728"/>
                </a:lnTo>
                <a:lnTo>
                  <a:pt x="0" y="7367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9829609" y="2483865"/>
            <a:ext cx="781600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Mobile Application</a:t>
            </a:r>
          </a:p>
        </p:txBody>
      </p:sp>
      <p:sp>
        <p:nvSpPr>
          <p:cNvPr name="Freeform 36" id="36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892574" y="3963326"/>
            <a:ext cx="468120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Poppins Ultra-Bold"/>
              </a:rPr>
              <a:t>Easy to Use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92574" y="5058283"/>
            <a:ext cx="468120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Poppins Ultra-Bold"/>
              </a:rPr>
              <a:t>Modern Design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92574" y="6238918"/>
            <a:ext cx="607808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Poppins Ultra-Bold"/>
              </a:rPr>
              <a:t>Cross-Platform Compatibility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92574" y="7383793"/>
            <a:ext cx="468120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C1C1C"/>
                </a:solidFill>
                <a:latin typeface="Poppins Ultra-Bold"/>
              </a:rPr>
              <a:t>User Friendly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25484" y="9362993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7818003" y="762325"/>
            <a:ext cx="4262765" cy="8762350"/>
          </a:xfrm>
          <a:prstGeom prst="rect">
            <a:avLst/>
          </a:prstGeom>
          <a:ln w="85725" cap="rnd">
            <a:solidFill>
              <a:srgbClr val="000000"/>
            </a:solidFill>
            <a:prstDash val="solid"/>
          </a:ln>
        </p:spPr>
      </p:pic>
      <p:sp>
        <p:nvSpPr>
          <p:cNvPr name="TextBox 7" id="7"/>
          <p:cNvSpPr txBox="true"/>
          <p:nvPr/>
        </p:nvSpPr>
        <p:spPr>
          <a:xfrm rot="0">
            <a:off x="525484" y="9362993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2490" y="2246060"/>
            <a:ext cx="781600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Snapshot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65722" y="3004740"/>
            <a:ext cx="8993663" cy="5251501"/>
          </a:xfrm>
          <a:custGeom>
            <a:avLst/>
            <a:gdLst/>
            <a:ahLst/>
            <a:cxnLst/>
            <a:rect r="r" b="b" t="t" l="l"/>
            <a:pathLst>
              <a:path h="5251501" w="8993663">
                <a:moveTo>
                  <a:pt x="0" y="0"/>
                </a:moveTo>
                <a:lnTo>
                  <a:pt x="8993662" y="0"/>
                </a:lnTo>
                <a:lnTo>
                  <a:pt x="8993662" y="5251501"/>
                </a:lnTo>
                <a:lnTo>
                  <a:pt x="0" y="5251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80926" y="4711109"/>
            <a:ext cx="1351775" cy="1351775"/>
          </a:xfrm>
          <a:custGeom>
            <a:avLst/>
            <a:gdLst/>
            <a:ahLst/>
            <a:cxnLst/>
            <a:rect r="r" b="b" t="t" l="l"/>
            <a:pathLst>
              <a:path h="1351775" w="1351775">
                <a:moveTo>
                  <a:pt x="0" y="0"/>
                </a:moveTo>
                <a:lnTo>
                  <a:pt x="1351775" y="0"/>
                </a:lnTo>
                <a:lnTo>
                  <a:pt x="1351775" y="1351775"/>
                </a:lnTo>
                <a:lnTo>
                  <a:pt x="0" y="1351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46709" y="2413635"/>
            <a:ext cx="1437362" cy="1437362"/>
          </a:xfrm>
          <a:custGeom>
            <a:avLst/>
            <a:gdLst/>
            <a:ahLst/>
            <a:cxnLst/>
            <a:rect r="r" b="b" t="t" l="l"/>
            <a:pathLst>
              <a:path h="1437362" w="1437362">
                <a:moveTo>
                  <a:pt x="0" y="0"/>
                </a:moveTo>
                <a:lnTo>
                  <a:pt x="1437362" y="0"/>
                </a:lnTo>
                <a:lnTo>
                  <a:pt x="1437362" y="1437362"/>
                </a:lnTo>
                <a:lnTo>
                  <a:pt x="0" y="1437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956298" y="3141841"/>
            <a:ext cx="7790423" cy="0"/>
          </a:xfrm>
          <a:prstGeom prst="line">
            <a:avLst/>
          </a:prstGeom>
          <a:ln cap="flat" w="38100">
            <a:solidFill>
              <a:srgbClr val="1211C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>
            <a:off x="14125575" y="5334679"/>
            <a:ext cx="3133754" cy="0"/>
          </a:xfrm>
          <a:prstGeom prst="line">
            <a:avLst/>
          </a:prstGeom>
          <a:ln cap="flat" w="38100">
            <a:solidFill>
              <a:srgbClr val="1211C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6375" y="1205840"/>
            <a:ext cx="74529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Upcoming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466895"/>
            <a:ext cx="514394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Implementation into vest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77701" y="4653959"/>
            <a:ext cx="348159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Removal of LCD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227566"/>
            <a:ext cx="3578051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Right now the subsystems are configured loosely; so the next step is to integrate them into the vest in such a way as to meet our constraints.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48898" y="5429928"/>
            <a:ext cx="3062459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The LCD is only there for testing purposes; it will not be integrated into the final design as the needed information will be transmitted to the mobile app.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715517" y="7270972"/>
            <a:ext cx="1368179" cy="1368179"/>
          </a:xfrm>
          <a:custGeom>
            <a:avLst/>
            <a:gdLst/>
            <a:ahLst/>
            <a:cxnLst/>
            <a:rect r="r" b="b" t="t" l="l"/>
            <a:pathLst>
              <a:path h="1368179" w="1368179">
                <a:moveTo>
                  <a:pt x="0" y="0"/>
                </a:moveTo>
                <a:lnTo>
                  <a:pt x="1368179" y="0"/>
                </a:lnTo>
                <a:lnTo>
                  <a:pt x="1368179" y="1368178"/>
                </a:lnTo>
                <a:lnTo>
                  <a:pt x="0" y="13681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952500" y="7870825"/>
            <a:ext cx="11724567" cy="0"/>
          </a:xfrm>
          <a:prstGeom prst="line">
            <a:avLst/>
          </a:prstGeom>
          <a:ln cap="flat" w="38100">
            <a:solidFill>
              <a:srgbClr val="1211CA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1" id="21"/>
          <p:cNvSpPr txBox="true"/>
          <p:nvPr/>
        </p:nvSpPr>
        <p:spPr>
          <a:xfrm rot="0">
            <a:off x="1028700" y="7213822"/>
            <a:ext cx="37116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Classic"/>
              </a:rPr>
              <a:t>App Development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7947025"/>
            <a:ext cx="608783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The application software is still being developed to reach launch-ready.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40790" y="1512851"/>
            <a:ext cx="144178" cy="3630649"/>
            <a:chOff x="0" y="0"/>
            <a:chExt cx="37973" cy="9562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973" cy="956220"/>
            </a:xfrm>
            <a:custGeom>
              <a:avLst/>
              <a:gdLst/>
              <a:ahLst/>
              <a:cxnLst/>
              <a:rect r="r" b="b" t="t" l="l"/>
              <a:pathLst>
                <a:path h="956220" w="37973">
                  <a:moveTo>
                    <a:pt x="0" y="0"/>
                  </a:moveTo>
                  <a:lnTo>
                    <a:pt x="37973" y="0"/>
                  </a:lnTo>
                  <a:lnTo>
                    <a:pt x="37973" y="956220"/>
                  </a:lnTo>
                  <a:lnTo>
                    <a:pt x="0" y="956220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7973" cy="994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156350" y="2189549"/>
            <a:ext cx="11572463" cy="706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>
                <a:solidFill>
                  <a:srgbClr val="000000"/>
                </a:solidFill>
                <a:latin typeface="Open Sans Bold"/>
              </a:rPr>
              <a:t>Challenges</a:t>
            </a:r>
          </a:p>
          <a:p>
            <a:pPr marL="718458" indent="-359229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Teamwork</a:t>
            </a:r>
          </a:p>
          <a:p>
            <a:pPr marL="718458" indent="-359229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Design</a:t>
            </a:r>
          </a:p>
          <a:p>
            <a:pPr>
              <a:lnSpc>
                <a:spcPts val="4658"/>
              </a:lnSpc>
            </a:pPr>
            <a:r>
              <a:rPr lang="en-US" sz="3327">
                <a:solidFill>
                  <a:srgbClr val="000000"/>
                </a:solidFill>
                <a:latin typeface="Open Sans Bold"/>
              </a:rPr>
              <a:t>Limitations</a:t>
            </a:r>
          </a:p>
          <a:p>
            <a:pPr marL="718458" indent="-359229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Time</a:t>
            </a:r>
          </a:p>
          <a:p>
            <a:pPr marL="718458" indent="-359229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Money</a:t>
            </a:r>
          </a:p>
          <a:p>
            <a:pPr marL="718458" indent="-359229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Lack of knowledge</a:t>
            </a:r>
          </a:p>
          <a:p>
            <a:pPr>
              <a:lnSpc>
                <a:spcPts val="4658"/>
              </a:lnSpc>
            </a:pPr>
            <a:r>
              <a:rPr lang="en-US" sz="3327">
                <a:solidFill>
                  <a:srgbClr val="000000"/>
                </a:solidFill>
                <a:latin typeface="Open Sans Bold"/>
              </a:rPr>
              <a:t>Lessons Learned</a:t>
            </a:r>
          </a:p>
          <a:p>
            <a:pPr marL="718458" indent="-359229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Coding</a:t>
            </a:r>
          </a:p>
          <a:p>
            <a:pPr marL="718458" indent="-359229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Oral Communication</a:t>
            </a:r>
          </a:p>
          <a:p>
            <a:pPr marL="718458" indent="-359229" lvl="1">
              <a:lnSpc>
                <a:spcPts val="4658"/>
              </a:lnSpc>
              <a:buFont typeface="Arial"/>
              <a:buChar char="•"/>
            </a:pPr>
            <a:r>
              <a:rPr lang="en-US" sz="3327">
                <a:solidFill>
                  <a:srgbClr val="000000"/>
                </a:solidFill>
                <a:latin typeface="Open Sans"/>
              </a:rPr>
              <a:t>Hardware integration</a:t>
            </a:r>
          </a:p>
          <a:p>
            <a:pPr>
              <a:lnSpc>
                <a:spcPts val="465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156350" y="1131419"/>
            <a:ext cx="1084624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Reflections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854325"/>
            <a:ext cx="15875092" cy="743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[1] “Dog Leg Wraps, Braces, &amp; Carpal Support | Hygroma Treatment Solutions,” dogleggs.com. </a:t>
            </a:r>
            <a:r>
              <a:rPr lang="en-US" sz="2499" u="sng">
                <a:solidFill>
                  <a:srgbClr val="2D262A"/>
                </a:solidFill>
                <a:latin typeface="Montserrat Classic"/>
              </a:rPr>
              <a:t>https://www.dogleggs.com/</a:t>
            </a:r>
            <a:r>
              <a:rPr lang="en-US" sz="2499">
                <a:solidFill>
                  <a:srgbClr val="2D262A"/>
                </a:solidFill>
                <a:latin typeface="Montserrat Classic"/>
              </a:rPr>
              <a:t> (accessed Sep. 01, 2023).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{2] “How it works - PetPace,” PetPace.com, </a:t>
            </a:r>
            <a:r>
              <a:rPr lang="en-US" sz="2499" u="sng">
                <a:solidFill>
                  <a:srgbClr val="2D262A"/>
                </a:solidFill>
                <a:latin typeface="Montserrat Classic"/>
              </a:rPr>
              <a:t>https://petpace.com/how-it-works/</a:t>
            </a:r>
            <a:r>
              <a:rPr lang="en-US" sz="2499">
                <a:solidFill>
                  <a:srgbClr val="2D262A"/>
                </a:solidFill>
                <a:latin typeface="Montserrat Classic"/>
              </a:rPr>
              <a:t> (accessed Sep. 01, 2023).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[3] “Arduino Uno R3 Specification Sheet.” Arduino Documentation. https://docs.arduino.cc/hardware/uno-rev3 (accessed Oct. 20, 2023).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[4] “In-Depth: Detect, Measure &amp; Plot Heart Rate Using Pulse Sensor &amp; Arduino,”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LastMinuteEngineers.com. https://lastminuteengineers.com/pulse-sensor-arduino-tutorial/ (accessed Nov 8, 2023)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[5]  “Waterproof 1-Wire DS18B20 Digital Temperature Sensor,” Adafruit.com.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https://www.adafruit.com/product/381?gclid=CjwKCAjws9ipBhB1EiwAccEi1I_Cpjkz6gxzXgaTveIUXc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2D262A"/>
                </a:solidFill>
                <a:latin typeface="Montserrat Classic"/>
              </a:rPr>
              <a:t>OG1HRZNsbkSlXBfyg8ZbmgEaWvQ2WrZRoCuzIQAvD_BwE (accessed Nov 8, 2023). 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806375" y="1205840"/>
            <a:ext cx="74529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References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4313" y="1924047"/>
            <a:ext cx="13363697" cy="1814434"/>
            <a:chOff x="0" y="0"/>
            <a:chExt cx="2993224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93224" cy="406400"/>
            </a:xfrm>
            <a:custGeom>
              <a:avLst/>
              <a:gdLst/>
              <a:ahLst/>
              <a:cxnLst/>
              <a:rect r="r" b="b" t="t" l="l"/>
              <a:pathLst>
                <a:path h="406400" w="2993224">
                  <a:moveTo>
                    <a:pt x="2790024" y="0"/>
                  </a:moveTo>
                  <a:cubicBezTo>
                    <a:pt x="2902249" y="0"/>
                    <a:pt x="2993224" y="90976"/>
                    <a:pt x="2993224" y="203200"/>
                  </a:cubicBezTo>
                  <a:cubicBezTo>
                    <a:pt x="2993224" y="315424"/>
                    <a:pt x="2902249" y="406400"/>
                    <a:pt x="27900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11C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99322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1569" y="1924047"/>
            <a:ext cx="12626441" cy="1814434"/>
            <a:chOff x="0" y="0"/>
            <a:chExt cx="282809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28092" cy="406400"/>
            </a:xfrm>
            <a:custGeom>
              <a:avLst/>
              <a:gdLst/>
              <a:ahLst/>
              <a:cxnLst/>
              <a:rect r="r" b="b" t="t" l="l"/>
              <a:pathLst>
                <a:path h="406400" w="2828092">
                  <a:moveTo>
                    <a:pt x="2624892" y="0"/>
                  </a:moveTo>
                  <a:cubicBezTo>
                    <a:pt x="2737117" y="0"/>
                    <a:pt x="2828092" y="90976"/>
                    <a:pt x="2828092" y="203200"/>
                  </a:cubicBezTo>
                  <a:cubicBezTo>
                    <a:pt x="2828092" y="315424"/>
                    <a:pt x="2737117" y="406400"/>
                    <a:pt x="262489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828092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397889" y="2212723"/>
            <a:ext cx="767960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FFFFFF"/>
                </a:solidFill>
                <a:latin typeface="Montserrat Classic Bold"/>
              </a:rPr>
              <a:t>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1197" y="4342156"/>
            <a:ext cx="4015571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Introduction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484246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31197" y="5447056"/>
            <a:ext cx="4015571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Design Overview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594736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31197" y="6551956"/>
            <a:ext cx="4015571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Conclusion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705226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797575" y="4342156"/>
            <a:ext cx="4015571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User Journey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195078" y="484246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797575" y="5447056"/>
            <a:ext cx="4015571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Subsystems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195078" y="594736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797575" y="6551956"/>
            <a:ext cx="4015571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Questions?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6195078" y="705226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796046" y="4342156"/>
            <a:ext cx="5852067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Competitive Advantage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1193549" y="484246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796046" y="5447056"/>
            <a:ext cx="4015571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Future Work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1193549" y="594736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193549" y="705226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796299" y="6614118"/>
            <a:ext cx="4015571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>
                <a:solidFill>
                  <a:srgbClr val="1C1C1C"/>
                </a:solidFill>
                <a:latin typeface="Montserrat Classic Bold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066024" y="1496180"/>
            <a:ext cx="3009711" cy="6019422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-30000">
              <a:off x="-21440" y="-7526"/>
              <a:ext cx="3217880" cy="6365052"/>
            </a:xfrm>
            <a:custGeom>
              <a:avLst/>
              <a:gdLst/>
              <a:ahLst/>
              <a:cxnLst/>
              <a:rect r="r" b="b" t="t" l="l"/>
              <a:pathLst>
                <a:path h="6365052" w="3217880">
                  <a:moveTo>
                    <a:pt x="1581233" y="6357405"/>
                  </a:moveTo>
                  <a:lnTo>
                    <a:pt x="1581233" y="6357405"/>
                  </a:lnTo>
                  <a:cubicBezTo>
                    <a:pt x="704967" y="6349758"/>
                    <a:pt x="0" y="5632379"/>
                    <a:pt x="7647" y="4756112"/>
                  </a:cubicBezTo>
                  <a:lnTo>
                    <a:pt x="35354" y="1581233"/>
                  </a:lnTo>
                  <a:cubicBezTo>
                    <a:pt x="43001" y="704966"/>
                    <a:pt x="760380" y="0"/>
                    <a:pt x="1636647" y="7647"/>
                  </a:cubicBezTo>
                  <a:lnTo>
                    <a:pt x="1636647" y="7647"/>
                  </a:lnTo>
                  <a:cubicBezTo>
                    <a:pt x="2512913" y="15294"/>
                    <a:pt x="3217880" y="732673"/>
                    <a:pt x="3210233" y="1608940"/>
                  </a:cubicBezTo>
                  <a:lnTo>
                    <a:pt x="3182526" y="4783819"/>
                  </a:lnTo>
                  <a:cubicBezTo>
                    <a:pt x="3174879" y="5660086"/>
                    <a:pt x="2457500" y="6365052"/>
                    <a:pt x="1581233" y="6357405"/>
                  </a:cubicBezTo>
                  <a:close/>
                </a:path>
              </a:pathLst>
            </a:custGeom>
            <a:blipFill>
              <a:blip r:embed="rId10"/>
              <a:stretch>
                <a:fillRect l="-40895" t="-15412" r="-32252" b="-43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897453" y="1498318"/>
            <a:ext cx="3009711" cy="6019422"/>
            <a:chOff x="0" y="0"/>
            <a:chExt cx="317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-60000">
              <a:off x="-42757" y="-14810"/>
              <a:ext cx="3260515" cy="6379620"/>
            </a:xfrm>
            <a:custGeom>
              <a:avLst/>
              <a:gdLst/>
              <a:ahLst/>
              <a:cxnLst/>
              <a:rect r="r" b="b" t="t" l="l"/>
              <a:pathLst>
                <a:path h="6379620" w="3260515">
                  <a:moveTo>
                    <a:pt x="1574846" y="6364326"/>
                  </a:moveTo>
                  <a:lnTo>
                    <a:pt x="1574846" y="6364326"/>
                  </a:lnTo>
                  <a:cubicBezTo>
                    <a:pt x="698679" y="6349033"/>
                    <a:pt x="0" y="5625529"/>
                    <a:pt x="15293" y="4749363"/>
                  </a:cubicBezTo>
                  <a:lnTo>
                    <a:pt x="70704" y="1574846"/>
                  </a:lnTo>
                  <a:cubicBezTo>
                    <a:pt x="85998" y="698680"/>
                    <a:pt x="809502" y="0"/>
                    <a:pt x="1685668" y="15294"/>
                  </a:cubicBezTo>
                  <a:lnTo>
                    <a:pt x="1685668" y="15294"/>
                  </a:lnTo>
                  <a:cubicBezTo>
                    <a:pt x="2561835" y="30587"/>
                    <a:pt x="3260514" y="754091"/>
                    <a:pt x="3245221" y="1630257"/>
                  </a:cubicBezTo>
                  <a:lnTo>
                    <a:pt x="3189810" y="4804774"/>
                  </a:lnTo>
                  <a:cubicBezTo>
                    <a:pt x="3174516" y="5680940"/>
                    <a:pt x="2451012" y="6379620"/>
                    <a:pt x="1574846" y="6364326"/>
                  </a:cubicBezTo>
                  <a:close/>
                </a:path>
              </a:pathLst>
            </a:custGeom>
            <a:blipFill>
              <a:blip r:embed="rId11"/>
              <a:stretch>
                <a:fillRect l="-33443" t="-7302" r="-25231" b="-1098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379465" y="1496180"/>
            <a:ext cx="3009711" cy="6019422"/>
            <a:chOff x="0" y="0"/>
            <a:chExt cx="317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-12000">
              <a:off x="-8591" y="-3040"/>
              <a:ext cx="3192181" cy="6356079"/>
            </a:xfrm>
            <a:custGeom>
              <a:avLst/>
              <a:gdLst/>
              <a:ahLst/>
              <a:cxnLst/>
              <a:rect r="r" b="b" t="t" l="l"/>
              <a:pathLst>
                <a:path h="6356079" w="3192181">
                  <a:moveTo>
                    <a:pt x="1585008" y="6353021"/>
                  </a:moveTo>
                  <a:lnTo>
                    <a:pt x="1585008" y="6353021"/>
                  </a:lnTo>
                  <a:cubicBezTo>
                    <a:pt x="708714" y="6349962"/>
                    <a:pt x="0" y="5636284"/>
                    <a:pt x="3059" y="4759989"/>
                  </a:cubicBezTo>
                  <a:lnTo>
                    <a:pt x="14142" y="1585008"/>
                  </a:lnTo>
                  <a:cubicBezTo>
                    <a:pt x="17201" y="708714"/>
                    <a:pt x="730879" y="0"/>
                    <a:pt x="1607174" y="3059"/>
                  </a:cubicBezTo>
                  <a:lnTo>
                    <a:pt x="1607174" y="3059"/>
                  </a:lnTo>
                  <a:cubicBezTo>
                    <a:pt x="2483468" y="6118"/>
                    <a:pt x="3192182" y="719796"/>
                    <a:pt x="3189123" y="1596091"/>
                  </a:cubicBezTo>
                  <a:lnTo>
                    <a:pt x="3178040" y="4771072"/>
                  </a:lnTo>
                  <a:cubicBezTo>
                    <a:pt x="3174981" y="5647366"/>
                    <a:pt x="2461303" y="6356080"/>
                    <a:pt x="1585008" y="6353021"/>
                  </a:cubicBezTo>
                  <a:close/>
                </a:path>
              </a:pathLst>
            </a:custGeom>
            <a:blipFill>
              <a:blip r:embed="rId12"/>
              <a:stretch>
                <a:fillRect l="-30827" t="-5468" r="-28034" b="-20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277914" y="7794217"/>
            <a:ext cx="3214614" cy="55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Nathan Phan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52449" y="7794217"/>
            <a:ext cx="3583027" cy="55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Victor Gonzalez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97453" y="8368551"/>
            <a:ext cx="3009711" cy="42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Data Systems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95397" y="7796355"/>
            <a:ext cx="3213823" cy="55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Terry Jenkins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79465" y="8366412"/>
            <a:ext cx="3009711" cy="42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Team Lead / Sensors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66024" y="8368551"/>
            <a:ext cx="3009711" cy="42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Communications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5484" y="9362993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8780" y="4159080"/>
            <a:ext cx="5114268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Our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8780" y="4784064"/>
            <a:ext cx="5114268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Team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931230" y="1501723"/>
            <a:ext cx="3009711" cy="6019422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-36000">
              <a:off x="-25713" y="-9002"/>
              <a:ext cx="3226427" cy="6368005"/>
            </a:xfrm>
            <a:custGeom>
              <a:avLst/>
              <a:gdLst/>
              <a:ahLst/>
              <a:cxnLst/>
              <a:rect r="r" b="b" t="t" l="l"/>
              <a:pathLst>
                <a:path h="6368005" w="3226427">
                  <a:moveTo>
                    <a:pt x="1579965" y="6358828"/>
                  </a:moveTo>
                  <a:lnTo>
                    <a:pt x="1579965" y="6358828"/>
                  </a:lnTo>
                  <a:cubicBezTo>
                    <a:pt x="703713" y="6349651"/>
                    <a:pt x="0" y="5631043"/>
                    <a:pt x="9176" y="4754791"/>
                  </a:cubicBezTo>
                  <a:lnTo>
                    <a:pt x="42424" y="1579965"/>
                  </a:lnTo>
                  <a:cubicBezTo>
                    <a:pt x="51600" y="703713"/>
                    <a:pt x="770209" y="0"/>
                    <a:pt x="1646461" y="9176"/>
                  </a:cubicBezTo>
                  <a:lnTo>
                    <a:pt x="1646461" y="9176"/>
                  </a:lnTo>
                  <a:cubicBezTo>
                    <a:pt x="2522713" y="18353"/>
                    <a:pt x="3226426" y="736961"/>
                    <a:pt x="3217250" y="1613213"/>
                  </a:cubicBezTo>
                  <a:lnTo>
                    <a:pt x="3184002" y="4788039"/>
                  </a:lnTo>
                  <a:cubicBezTo>
                    <a:pt x="3174826" y="5664291"/>
                    <a:pt x="2456217" y="6368004"/>
                    <a:pt x="1579965" y="6358828"/>
                  </a:cubicBezTo>
                  <a:close/>
                </a:path>
              </a:pathLst>
            </a:custGeom>
            <a:blipFill>
              <a:blip r:embed="rId10"/>
              <a:stretch>
                <a:fillRect l="-43849" t="-2463" r="-40938" b="-21941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821814" y="1492775"/>
            <a:ext cx="3009711" cy="6019422"/>
            <a:chOff x="0" y="0"/>
            <a:chExt cx="317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-29999">
              <a:off x="-21440" y="-7526"/>
              <a:ext cx="3217880" cy="6365052"/>
            </a:xfrm>
            <a:custGeom>
              <a:avLst/>
              <a:gdLst/>
              <a:ahLst/>
              <a:cxnLst/>
              <a:rect r="r" b="b" t="t" l="l"/>
              <a:pathLst>
                <a:path h="6365052" w="3217880">
                  <a:moveTo>
                    <a:pt x="1581233" y="6357405"/>
                  </a:moveTo>
                  <a:lnTo>
                    <a:pt x="1581233" y="6357405"/>
                  </a:lnTo>
                  <a:cubicBezTo>
                    <a:pt x="704967" y="6349758"/>
                    <a:pt x="0" y="5632379"/>
                    <a:pt x="7647" y="4756112"/>
                  </a:cubicBezTo>
                  <a:lnTo>
                    <a:pt x="35354" y="1581233"/>
                  </a:lnTo>
                  <a:cubicBezTo>
                    <a:pt x="43001" y="704966"/>
                    <a:pt x="760380" y="0"/>
                    <a:pt x="1636647" y="7647"/>
                  </a:cubicBezTo>
                  <a:lnTo>
                    <a:pt x="1636647" y="7647"/>
                  </a:lnTo>
                  <a:cubicBezTo>
                    <a:pt x="2512913" y="15294"/>
                    <a:pt x="3217880" y="732673"/>
                    <a:pt x="3210233" y="1608940"/>
                  </a:cubicBezTo>
                  <a:lnTo>
                    <a:pt x="3182526" y="4783819"/>
                  </a:lnTo>
                  <a:cubicBezTo>
                    <a:pt x="3174879" y="5660086"/>
                    <a:pt x="2457500" y="6365052"/>
                    <a:pt x="1581233" y="6357405"/>
                  </a:cubicBezTo>
                  <a:close/>
                </a:path>
              </a:pathLst>
            </a:custGeom>
            <a:blipFill>
              <a:blip r:embed="rId11"/>
              <a:stretch>
                <a:fillRect l="-21511" t="-750" r="-27052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195219" y="1490637"/>
            <a:ext cx="3009711" cy="6019422"/>
            <a:chOff x="0" y="0"/>
            <a:chExt cx="3175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1587500" y="6350000"/>
                  </a:moveTo>
                  <a:lnTo>
                    <a:pt x="1587500" y="6350000"/>
                  </a:ln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lnTo>
                    <a:pt x="1587500" y="0"/>
                  </a:ln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30725" t="0" r="-30446" b="-989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093667" y="7799760"/>
            <a:ext cx="3214614" cy="55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Clayton Lott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86215" y="7799760"/>
            <a:ext cx="4104331" cy="55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DeArirreis Vance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22508" y="8374094"/>
            <a:ext cx="3009711" cy="42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Faculty Advisor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8480" y="7799760"/>
            <a:ext cx="3516379" cy="55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sz="3442">
                <a:solidFill>
                  <a:srgbClr val="1C1C1C"/>
                </a:solidFill>
                <a:latin typeface="Poppins Ultra-Bold"/>
              </a:rPr>
              <a:t>Vuk Marojevic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95219" y="8374094"/>
            <a:ext cx="3009711" cy="42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Power Systems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33525" y="8374094"/>
            <a:ext cx="3009711" cy="42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>
                <a:solidFill>
                  <a:srgbClr val="1C1C1C"/>
                </a:solidFill>
                <a:latin typeface="Canva Sans 1"/>
              </a:rPr>
              <a:t>Software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5484" y="9362993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3141" y="4153537"/>
            <a:ext cx="5114268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Our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3141" y="4778521"/>
            <a:ext cx="5114268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6000">
                <a:solidFill>
                  <a:srgbClr val="000000"/>
                </a:solidFill>
                <a:latin typeface="Poppins Ultra-Bold"/>
              </a:rPr>
              <a:t>Team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99179" y="3531124"/>
            <a:ext cx="2515353" cy="2515353"/>
          </a:xfrm>
          <a:custGeom>
            <a:avLst/>
            <a:gdLst/>
            <a:ahLst/>
            <a:cxnLst/>
            <a:rect r="r" b="b" t="t" l="l"/>
            <a:pathLst>
              <a:path h="2515353" w="2515353">
                <a:moveTo>
                  <a:pt x="0" y="0"/>
                </a:moveTo>
                <a:lnTo>
                  <a:pt x="2515352" y="0"/>
                </a:lnTo>
                <a:lnTo>
                  <a:pt x="2515352" y="2515353"/>
                </a:lnTo>
                <a:lnTo>
                  <a:pt x="0" y="2515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54828" y="3485953"/>
            <a:ext cx="2560524" cy="2560524"/>
          </a:xfrm>
          <a:custGeom>
            <a:avLst/>
            <a:gdLst/>
            <a:ahLst/>
            <a:cxnLst/>
            <a:rect r="r" b="b" t="t" l="l"/>
            <a:pathLst>
              <a:path h="2560524" w="2560524">
                <a:moveTo>
                  <a:pt x="0" y="0"/>
                </a:moveTo>
                <a:lnTo>
                  <a:pt x="2560524" y="0"/>
                </a:lnTo>
                <a:lnTo>
                  <a:pt x="2560524" y="2560524"/>
                </a:lnTo>
                <a:lnTo>
                  <a:pt x="0" y="2560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92314" y="3101751"/>
            <a:ext cx="2703372" cy="2944725"/>
          </a:xfrm>
          <a:custGeom>
            <a:avLst/>
            <a:gdLst/>
            <a:ahLst/>
            <a:cxnLst/>
            <a:rect r="r" b="b" t="t" l="l"/>
            <a:pathLst>
              <a:path h="2944725" w="2703372">
                <a:moveTo>
                  <a:pt x="0" y="0"/>
                </a:moveTo>
                <a:lnTo>
                  <a:pt x="2703372" y="0"/>
                </a:lnTo>
                <a:lnTo>
                  <a:pt x="2703372" y="2944726"/>
                </a:lnTo>
                <a:lnTo>
                  <a:pt x="0" y="2944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58" t="0" r="0" b="-443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37610" y="6179827"/>
            <a:ext cx="5012780" cy="52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211CA"/>
                </a:solidFill>
                <a:latin typeface="Montserrat Classic Bold"/>
              </a:rPr>
              <a:t>Problem 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2231" y="6179827"/>
            <a:ext cx="48310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211CA"/>
                </a:solidFill>
                <a:latin typeface="Montserrat Classic Bold"/>
              </a:rPr>
              <a:t>Problem 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81075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11080" y="1205840"/>
            <a:ext cx="564822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The Problem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872968"/>
            <a:ext cx="5012780" cy="190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Owners can lead busy lives leaving limited time for continuous monitoring of their dogs' health.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179827"/>
            <a:ext cx="501278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211CA"/>
                </a:solidFill>
                <a:latin typeface="Montserrat Classic Bold"/>
              </a:rPr>
              <a:t>Problem 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37610" y="6875145"/>
            <a:ext cx="5012780" cy="238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Veterinary visits can be time-consuming, costly, and may not offer timely insights into a pet's health.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50465" y="6872968"/>
            <a:ext cx="5012780" cy="285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2999">
                <a:solidFill>
                  <a:srgbClr val="2D262A"/>
                </a:solidFill>
                <a:latin typeface="Montserrat Classic"/>
              </a:rPr>
              <a:t>Current pet health monitoring products on the market are complex and expensive, limiting accessibility for some owners.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3691" y="1999386"/>
            <a:ext cx="7362368" cy="3449019"/>
            <a:chOff x="0" y="0"/>
            <a:chExt cx="1735024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5024" cy="812800"/>
            </a:xfrm>
            <a:custGeom>
              <a:avLst/>
              <a:gdLst/>
              <a:ahLst/>
              <a:cxnLst/>
              <a:rect r="r" b="b" t="t" l="l"/>
              <a:pathLst>
                <a:path h="812800" w="1735024">
                  <a:moveTo>
                    <a:pt x="53629" y="0"/>
                  </a:moveTo>
                  <a:lnTo>
                    <a:pt x="1681395" y="0"/>
                  </a:lnTo>
                  <a:cubicBezTo>
                    <a:pt x="1695618" y="0"/>
                    <a:pt x="1709259" y="5650"/>
                    <a:pt x="1719317" y="15708"/>
                  </a:cubicBezTo>
                  <a:cubicBezTo>
                    <a:pt x="1729374" y="25765"/>
                    <a:pt x="1735024" y="39406"/>
                    <a:pt x="1735024" y="53629"/>
                  </a:cubicBezTo>
                  <a:lnTo>
                    <a:pt x="1735024" y="759171"/>
                  </a:lnTo>
                  <a:cubicBezTo>
                    <a:pt x="1735024" y="788789"/>
                    <a:pt x="1711014" y="812800"/>
                    <a:pt x="1681395" y="812800"/>
                  </a:cubicBezTo>
                  <a:lnTo>
                    <a:pt x="53629" y="812800"/>
                  </a:lnTo>
                  <a:cubicBezTo>
                    <a:pt x="39406" y="812800"/>
                    <a:pt x="25765" y="807150"/>
                    <a:pt x="15708" y="797092"/>
                  </a:cubicBezTo>
                  <a:cubicBezTo>
                    <a:pt x="5650" y="787035"/>
                    <a:pt x="0" y="773394"/>
                    <a:pt x="0" y="759171"/>
                  </a:cubicBezTo>
                  <a:lnTo>
                    <a:pt x="0" y="53629"/>
                  </a:lnTo>
                  <a:cubicBezTo>
                    <a:pt x="0" y="39406"/>
                    <a:pt x="5650" y="25765"/>
                    <a:pt x="15708" y="15708"/>
                  </a:cubicBezTo>
                  <a:cubicBezTo>
                    <a:pt x="25765" y="5650"/>
                    <a:pt x="39406" y="0"/>
                    <a:pt x="53629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735024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656645" y="5809281"/>
            <a:ext cx="3337316" cy="3449019"/>
            <a:chOff x="0" y="0"/>
            <a:chExt cx="6362700" cy="65756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3"/>
              <a:stretch>
                <a:fillRect l="0" t="-42040" r="0" b="-6729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13691" y="5809281"/>
            <a:ext cx="2899812" cy="3449019"/>
            <a:chOff x="0" y="0"/>
            <a:chExt cx="763737" cy="9083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3737" cy="908384"/>
            </a:xfrm>
            <a:custGeom>
              <a:avLst/>
              <a:gdLst/>
              <a:ahLst/>
              <a:cxnLst/>
              <a:rect r="r" b="b" t="t" l="l"/>
              <a:pathLst>
                <a:path h="908384" w="763737">
                  <a:moveTo>
                    <a:pt x="136160" y="0"/>
                  </a:moveTo>
                  <a:lnTo>
                    <a:pt x="627577" y="0"/>
                  </a:lnTo>
                  <a:cubicBezTo>
                    <a:pt x="663689" y="0"/>
                    <a:pt x="698321" y="14345"/>
                    <a:pt x="723856" y="39880"/>
                  </a:cubicBezTo>
                  <a:cubicBezTo>
                    <a:pt x="749391" y="65415"/>
                    <a:pt x="763737" y="100048"/>
                    <a:pt x="763737" y="136160"/>
                  </a:cubicBezTo>
                  <a:lnTo>
                    <a:pt x="763737" y="772224"/>
                  </a:lnTo>
                  <a:cubicBezTo>
                    <a:pt x="763737" y="847423"/>
                    <a:pt x="702776" y="908384"/>
                    <a:pt x="627577" y="908384"/>
                  </a:cubicBezTo>
                  <a:lnTo>
                    <a:pt x="136160" y="908384"/>
                  </a:lnTo>
                  <a:cubicBezTo>
                    <a:pt x="100048" y="908384"/>
                    <a:pt x="65415" y="894038"/>
                    <a:pt x="39880" y="868503"/>
                  </a:cubicBezTo>
                  <a:cubicBezTo>
                    <a:pt x="14345" y="842969"/>
                    <a:pt x="0" y="808336"/>
                    <a:pt x="0" y="772224"/>
                  </a:cubicBezTo>
                  <a:lnTo>
                    <a:pt x="0" y="136160"/>
                  </a:lnTo>
                  <a:cubicBezTo>
                    <a:pt x="0" y="100048"/>
                    <a:pt x="14345" y="65415"/>
                    <a:pt x="39880" y="39880"/>
                  </a:cubicBezTo>
                  <a:cubicBezTo>
                    <a:pt x="65415" y="14345"/>
                    <a:pt x="100048" y="0"/>
                    <a:pt x="13616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763737" cy="965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37103" y="5809281"/>
            <a:ext cx="5283053" cy="3449019"/>
            <a:chOff x="0" y="0"/>
            <a:chExt cx="1245011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011" cy="812800"/>
            </a:xfrm>
            <a:custGeom>
              <a:avLst/>
              <a:gdLst/>
              <a:ahLst/>
              <a:cxnLst/>
              <a:rect r="r" b="b" t="t" l="l"/>
              <a:pathLst>
                <a:path h="812800" w="1245011">
                  <a:moveTo>
                    <a:pt x="74737" y="0"/>
                  </a:moveTo>
                  <a:lnTo>
                    <a:pt x="1170274" y="0"/>
                  </a:lnTo>
                  <a:cubicBezTo>
                    <a:pt x="1211550" y="0"/>
                    <a:pt x="1245011" y="33461"/>
                    <a:pt x="1245011" y="74737"/>
                  </a:cubicBezTo>
                  <a:lnTo>
                    <a:pt x="1245011" y="738063"/>
                  </a:lnTo>
                  <a:cubicBezTo>
                    <a:pt x="1245011" y="779339"/>
                    <a:pt x="1211550" y="812800"/>
                    <a:pt x="1170274" y="812800"/>
                  </a:cubicBezTo>
                  <a:lnTo>
                    <a:pt x="74737" y="812800"/>
                  </a:lnTo>
                  <a:cubicBezTo>
                    <a:pt x="33461" y="812800"/>
                    <a:pt x="0" y="779339"/>
                    <a:pt x="0" y="738063"/>
                  </a:cubicBezTo>
                  <a:lnTo>
                    <a:pt x="0" y="74737"/>
                  </a:lnTo>
                  <a:cubicBezTo>
                    <a:pt x="0" y="33461"/>
                    <a:pt x="33461" y="0"/>
                    <a:pt x="74737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45011" cy="831850"/>
            </a:xfrm>
            <a:prstGeom prst="rect">
              <a:avLst/>
            </a:prstGeom>
          </p:spPr>
          <p:txBody>
            <a:bodyPr anchor="ctr" rtlCol="false" tIns="56774" lIns="56774" bIns="56774" rIns="56774"/>
            <a:lstStyle/>
            <a:p>
              <a:pPr algn="ctr">
                <a:lnSpc>
                  <a:spcPts val="2682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51742" y="1999386"/>
            <a:ext cx="2899812" cy="3449019"/>
            <a:chOff x="0" y="0"/>
            <a:chExt cx="763737" cy="90838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3737" cy="908384"/>
            </a:xfrm>
            <a:custGeom>
              <a:avLst/>
              <a:gdLst/>
              <a:ahLst/>
              <a:cxnLst/>
              <a:rect r="r" b="b" t="t" l="l"/>
              <a:pathLst>
                <a:path h="908384" w="763737">
                  <a:moveTo>
                    <a:pt x="136160" y="0"/>
                  </a:moveTo>
                  <a:lnTo>
                    <a:pt x="627577" y="0"/>
                  </a:lnTo>
                  <a:cubicBezTo>
                    <a:pt x="663689" y="0"/>
                    <a:pt x="698321" y="14345"/>
                    <a:pt x="723856" y="39880"/>
                  </a:cubicBezTo>
                  <a:cubicBezTo>
                    <a:pt x="749391" y="65415"/>
                    <a:pt x="763737" y="100048"/>
                    <a:pt x="763737" y="136160"/>
                  </a:cubicBezTo>
                  <a:lnTo>
                    <a:pt x="763737" y="772224"/>
                  </a:lnTo>
                  <a:cubicBezTo>
                    <a:pt x="763737" y="847423"/>
                    <a:pt x="702776" y="908384"/>
                    <a:pt x="627577" y="908384"/>
                  </a:cubicBezTo>
                  <a:lnTo>
                    <a:pt x="136160" y="908384"/>
                  </a:lnTo>
                  <a:cubicBezTo>
                    <a:pt x="100048" y="908384"/>
                    <a:pt x="65415" y="894038"/>
                    <a:pt x="39880" y="868503"/>
                  </a:cubicBezTo>
                  <a:cubicBezTo>
                    <a:pt x="14345" y="842969"/>
                    <a:pt x="0" y="808336"/>
                    <a:pt x="0" y="772224"/>
                  </a:cubicBezTo>
                  <a:lnTo>
                    <a:pt x="0" y="136160"/>
                  </a:lnTo>
                  <a:cubicBezTo>
                    <a:pt x="0" y="100048"/>
                    <a:pt x="14345" y="65415"/>
                    <a:pt x="39880" y="39880"/>
                  </a:cubicBezTo>
                  <a:cubicBezTo>
                    <a:pt x="65415" y="14345"/>
                    <a:pt x="100048" y="0"/>
                    <a:pt x="136160" y="0"/>
                  </a:cubicBezTo>
                  <a:close/>
                </a:path>
              </a:pathLst>
            </a:custGeom>
            <a:solidFill>
              <a:srgbClr val="FFC61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763737" cy="965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314667" y="2566590"/>
            <a:ext cx="2373962" cy="2314613"/>
          </a:xfrm>
          <a:custGeom>
            <a:avLst/>
            <a:gdLst/>
            <a:ahLst/>
            <a:cxnLst/>
            <a:rect r="r" b="b" t="t" l="l"/>
            <a:pathLst>
              <a:path h="2314613" w="2373962">
                <a:moveTo>
                  <a:pt x="0" y="0"/>
                </a:moveTo>
                <a:lnTo>
                  <a:pt x="2373962" y="0"/>
                </a:lnTo>
                <a:lnTo>
                  <a:pt x="2373962" y="2314612"/>
                </a:lnTo>
                <a:lnTo>
                  <a:pt x="0" y="231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981075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611080" y="1205840"/>
            <a:ext cx="564822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Our Solution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37103" y="6803540"/>
            <a:ext cx="528305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Less Expensive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than Competitors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552947" y="408389"/>
            <a:ext cx="18534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3691" y="2993646"/>
            <a:ext cx="736236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Continuous &amp; Convenient Monitoring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3691" y="6451115"/>
            <a:ext cx="2899812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Pet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Comfort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53447" y="1936255"/>
            <a:ext cx="3207245" cy="3207245"/>
            <a:chOff x="0" y="0"/>
            <a:chExt cx="4276327" cy="42763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6327" cy="4276327"/>
            </a:xfrm>
            <a:custGeom>
              <a:avLst/>
              <a:gdLst/>
              <a:ahLst/>
              <a:cxnLst/>
              <a:rect r="r" b="b" t="t" l="l"/>
              <a:pathLst>
                <a:path h="4276327" w="4276327">
                  <a:moveTo>
                    <a:pt x="0" y="0"/>
                  </a:moveTo>
                  <a:lnTo>
                    <a:pt x="4276327" y="0"/>
                  </a:lnTo>
                  <a:lnTo>
                    <a:pt x="4276327" y="4276327"/>
                  </a:lnTo>
                  <a:lnTo>
                    <a:pt x="0" y="4276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97923" y="844222"/>
              <a:ext cx="2680481" cy="2587883"/>
            </a:xfrm>
            <a:custGeom>
              <a:avLst/>
              <a:gdLst/>
              <a:ahLst/>
              <a:cxnLst/>
              <a:rect r="r" b="b" t="t" l="l"/>
              <a:pathLst>
                <a:path h="2587883" w="2680481">
                  <a:moveTo>
                    <a:pt x="0" y="0"/>
                  </a:moveTo>
                  <a:lnTo>
                    <a:pt x="2680481" y="0"/>
                  </a:lnTo>
                  <a:lnTo>
                    <a:pt x="2680481" y="2587883"/>
                  </a:lnTo>
                  <a:lnTo>
                    <a:pt x="0" y="258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360693" y="5143500"/>
            <a:ext cx="3207245" cy="3207245"/>
            <a:chOff x="0" y="0"/>
            <a:chExt cx="4276327" cy="42763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6327" cy="4276327"/>
            </a:xfrm>
            <a:custGeom>
              <a:avLst/>
              <a:gdLst/>
              <a:ahLst/>
              <a:cxnLst/>
              <a:rect r="r" b="b" t="t" l="l"/>
              <a:pathLst>
                <a:path h="4276327" w="4276327">
                  <a:moveTo>
                    <a:pt x="0" y="0"/>
                  </a:moveTo>
                  <a:lnTo>
                    <a:pt x="4276327" y="0"/>
                  </a:lnTo>
                  <a:lnTo>
                    <a:pt x="4276327" y="4276327"/>
                  </a:lnTo>
                  <a:lnTo>
                    <a:pt x="0" y="4276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32639" y="532743"/>
              <a:ext cx="2411049" cy="3210840"/>
            </a:xfrm>
            <a:custGeom>
              <a:avLst/>
              <a:gdLst/>
              <a:ahLst/>
              <a:cxnLst/>
              <a:rect r="r" b="b" t="t" l="l"/>
              <a:pathLst>
                <a:path h="3210840" w="2411049">
                  <a:moveTo>
                    <a:pt x="0" y="0"/>
                  </a:moveTo>
                  <a:lnTo>
                    <a:pt x="2411049" y="0"/>
                  </a:lnTo>
                  <a:lnTo>
                    <a:pt x="2411049" y="3210841"/>
                  </a:lnTo>
                  <a:lnTo>
                    <a:pt x="0" y="3210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455611" y="1788860"/>
            <a:ext cx="1043897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C1C1C"/>
                </a:solidFill>
                <a:latin typeface="Poppins Ultra-Bold"/>
              </a:rPr>
              <a:t>Competition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5611" y="3218114"/>
            <a:ext cx="7842946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C1C1C"/>
                </a:solidFill>
                <a:latin typeface="Montserrat Classic Bold"/>
              </a:rPr>
              <a:t>DogLeggs [1]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C1C1C"/>
                </a:solidFill>
                <a:latin typeface="Montserrat Classic"/>
              </a:rPr>
              <a:t>Cost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C1C1C"/>
                </a:solidFill>
                <a:latin typeface="Montserrat Classic"/>
              </a:rPr>
              <a:t>Specialized Use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C1C1C"/>
                </a:solidFill>
                <a:latin typeface="Montserrat Classic"/>
              </a:rPr>
              <a:t>Limited Connectivity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1C1C1C"/>
                </a:solidFill>
                <a:latin typeface="Montserrat Classic Bold"/>
              </a:rPr>
              <a:t>PetPace [2]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C1C1C"/>
                </a:solidFill>
                <a:latin typeface="Montserrat Classic"/>
              </a:rPr>
              <a:t>Expensive Initial Cost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C1C1C"/>
                </a:solidFill>
                <a:latin typeface="Montserrat Classic"/>
              </a:rPr>
              <a:t>Subscription to Premium Features</a:t>
            </a:r>
          </a:p>
          <a:p>
            <a:pPr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25484" y="9362993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00955" y="2413635"/>
            <a:ext cx="2758345" cy="245871"/>
            <a:chOff x="0" y="0"/>
            <a:chExt cx="726478" cy="64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491715"/>
            <a:ext cx="11588379" cy="6766585"/>
          </a:xfrm>
          <a:custGeom>
            <a:avLst/>
            <a:gdLst/>
            <a:ahLst/>
            <a:cxnLst/>
            <a:rect r="r" b="b" t="t" l="l"/>
            <a:pathLst>
              <a:path h="6766585" w="11588379">
                <a:moveTo>
                  <a:pt x="0" y="0"/>
                </a:moveTo>
                <a:lnTo>
                  <a:pt x="11588379" y="0"/>
                </a:lnTo>
                <a:lnTo>
                  <a:pt x="11588379" y="6766585"/>
                </a:lnTo>
                <a:lnTo>
                  <a:pt x="0" y="6766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37072" y="408389"/>
            <a:ext cx="2170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73400" y="1205840"/>
            <a:ext cx="73859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101010"/>
                </a:solidFill>
                <a:latin typeface="Poppins Ultra-Bold"/>
              </a:rPr>
              <a:t>Design Overview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44005" y="1384968"/>
            <a:ext cx="3327568" cy="5241666"/>
            <a:chOff x="0" y="0"/>
            <a:chExt cx="876397" cy="1380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6397" cy="1380521"/>
            </a:xfrm>
            <a:custGeom>
              <a:avLst/>
              <a:gdLst/>
              <a:ahLst/>
              <a:cxnLst/>
              <a:rect r="r" b="b" t="t" l="l"/>
              <a:pathLst>
                <a:path h="1380521" w="876397">
                  <a:moveTo>
                    <a:pt x="81431" y="0"/>
                  </a:moveTo>
                  <a:lnTo>
                    <a:pt x="794966" y="0"/>
                  </a:lnTo>
                  <a:cubicBezTo>
                    <a:pt x="839939" y="0"/>
                    <a:pt x="876397" y="36458"/>
                    <a:pt x="876397" y="81431"/>
                  </a:cubicBezTo>
                  <a:lnTo>
                    <a:pt x="876397" y="1299090"/>
                  </a:lnTo>
                  <a:cubicBezTo>
                    <a:pt x="876397" y="1344063"/>
                    <a:pt x="839939" y="1380521"/>
                    <a:pt x="794966" y="1380521"/>
                  </a:cubicBezTo>
                  <a:lnTo>
                    <a:pt x="81431" y="1380521"/>
                  </a:lnTo>
                  <a:cubicBezTo>
                    <a:pt x="36458" y="1380521"/>
                    <a:pt x="0" y="1344063"/>
                    <a:pt x="0" y="1299090"/>
                  </a:cubicBezTo>
                  <a:lnTo>
                    <a:pt x="0" y="81431"/>
                  </a:lnTo>
                  <a:cubicBezTo>
                    <a:pt x="0" y="36458"/>
                    <a:pt x="36458" y="0"/>
                    <a:pt x="81431" y="0"/>
                  </a:cubicBez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76397" cy="143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576807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71856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67938" y="9589688"/>
            <a:ext cx="402724" cy="402724"/>
          </a:xfrm>
          <a:custGeom>
            <a:avLst/>
            <a:gdLst/>
            <a:ahLst/>
            <a:cxnLst/>
            <a:rect r="r" b="b" t="t" l="l"/>
            <a:pathLst>
              <a:path h="402724" w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42378" y="1384968"/>
            <a:ext cx="3426922" cy="5241666"/>
            <a:chOff x="0" y="0"/>
            <a:chExt cx="902564" cy="13805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2564" cy="1380521"/>
            </a:xfrm>
            <a:custGeom>
              <a:avLst/>
              <a:gdLst/>
              <a:ahLst/>
              <a:cxnLst/>
              <a:rect r="r" b="b" t="t" l="l"/>
              <a:pathLst>
                <a:path h="1380521" w="902564">
                  <a:moveTo>
                    <a:pt x="79070" y="0"/>
                  </a:moveTo>
                  <a:lnTo>
                    <a:pt x="823494" y="0"/>
                  </a:lnTo>
                  <a:cubicBezTo>
                    <a:pt x="844464" y="0"/>
                    <a:pt x="864576" y="8331"/>
                    <a:pt x="879405" y="23159"/>
                  </a:cubicBezTo>
                  <a:cubicBezTo>
                    <a:pt x="894233" y="37988"/>
                    <a:pt x="902564" y="58099"/>
                    <a:pt x="902564" y="79070"/>
                  </a:cubicBezTo>
                  <a:lnTo>
                    <a:pt x="902564" y="1301451"/>
                  </a:lnTo>
                  <a:cubicBezTo>
                    <a:pt x="902564" y="1345120"/>
                    <a:pt x="867163" y="1380521"/>
                    <a:pt x="823494" y="1380521"/>
                  </a:cubicBezTo>
                  <a:lnTo>
                    <a:pt x="79070" y="1380521"/>
                  </a:lnTo>
                  <a:cubicBezTo>
                    <a:pt x="58099" y="1380521"/>
                    <a:pt x="37988" y="1372190"/>
                    <a:pt x="23159" y="1357362"/>
                  </a:cubicBezTo>
                  <a:cubicBezTo>
                    <a:pt x="8331" y="1342533"/>
                    <a:pt x="0" y="1322422"/>
                    <a:pt x="0" y="1301451"/>
                  </a:cubicBezTo>
                  <a:lnTo>
                    <a:pt x="0" y="79070"/>
                  </a:lnTo>
                  <a:cubicBezTo>
                    <a:pt x="0" y="58099"/>
                    <a:pt x="8331" y="37988"/>
                    <a:pt x="23159" y="23159"/>
                  </a:cubicBezTo>
                  <a:cubicBezTo>
                    <a:pt x="37988" y="8331"/>
                    <a:pt x="58099" y="0"/>
                    <a:pt x="79070" y="0"/>
                  </a:cubicBez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02564" cy="143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342378" y="1349532"/>
            <a:ext cx="2054344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04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725228" y="3083611"/>
            <a:ext cx="2661221" cy="3447491"/>
          </a:xfrm>
          <a:custGeom>
            <a:avLst/>
            <a:gdLst/>
            <a:ahLst/>
            <a:cxnLst/>
            <a:rect r="r" b="b" t="t" l="l"/>
            <a:pathLst>
              <a:path h="3447491" w="2661221">
                <a:moveTo>
                  <a:pt x="0" y="0"/>
                </a:moveTo>
                <a:lnTo>
                  <a:pt x="2661221" y="0"/>
                </a:lnTo>
                <a:lnTo>
                  <a:pt x="2661221" y="3447491"/>
                </a:lnTo>
                <a:lnTo>
                  <a:pt x="0" y="34474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19875" y="3152932"/>
            <a:ext cx="2175828" cy="3277107"/>
          </a:xfrm>
          <a:custGeom>
            <a:avLst/>
            <a:gdLst/>
            <a:ahLst/>
            <a:cxnLst/>
            <a:rect r="r" b="b" t="t" l="l"/>
            <a:pathLst>
              <a:path h="3277107" w="2175828">
                <a:moveTo>
                  <a:pt x="0" y="0"/>
                </a:moveTo>
                <a:lnTo>
                  <a:pt x="2175828" y="0"/>
                </a:lnTo>
                <a:lnTo>
                  <a:pt x="2175828" y="3277107"/>
                </a:lnTo>
                <a:lnTo>
                  <a:pt x="0" y="32771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44005" y="1349532"/>
            <a:ext cx="2054344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0882" y="6800235"/>
            <a:ext cx="670034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1C1C1C"/>
                </a:solidFill>
                <a:latin typeface="Poppins Heavy"/>
              </a:rPr>
              <a:t>Subsystems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5484" y="9362993"/>
            <a:ext cx="44889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0">
                <a:solidFill>
                  <a:srgbClr val="101010"/>
                </a:solidFill>
                <a:latin typeface="Montserrat Classic Bold"/>
              </a:rPr>
              <a:t>SafePaws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23483" y="1384968"/>
            <a:ext cx="3029878" cy="5241666"/>
            <a:chOff x="0" y="0"/>
            <a:chExt cx="4039837" cy="698888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039837" cy="6988888"/>
              <a:chOff x="0" y="0"/>
              <a:chExt cx="797992" cy="138052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97992" cy="1380521"/>
              </a:xfrm>
              <a:custGeom>
                <a:avLst/>
                <a:gdLst/>
                <a:ahLst/>
                <a:cxnLst/>
                <a:rect r="r" b="b" t="t" l="l"/>
                <a:pathLst>
                  <a:path h="1380521" w="797992">
                    <a:moveTo>
                      <a:pt x="89432" y="0"/>
                    </a:moveTo>
                    <a:lnTo>
                      <a:pt x="708561" y="0"/>
                    </a:lnTo>
                    <a:cubicBezTo>
                      <a:pt x="757952" y="0"/>
                      <a:pt x="797992" y="40040"/>
                      <a:pt x="797992" y="89432"/>
                    </a:cubicBezTo>
                    <a:lnTo>
                      <a:pt x="797992" y="1291089"/>
                    </a:lnTo>
                    <a:cubicBezTo>
                      <a:pt x="797992" y="1314808"/>
                      <a:pt x="788570" y="1337555"/>
                      <a:pt x="771798" y="1354327"/>
                    </a:cubicBezTo>
                    <a:cubicBezTo>
                      <a:pt x="755027" y="1371099"/>
                      <a:pt x="732279" y="1380521"/>
                      <a:pt x="708561" y="1380521"/>
                    </a:cubicBezTo>
                    <a:lnTo>
                      <a:pt x="89432" y="1380521"/>
                    </a:lnTo>
                    <a:cubicBezTo>
                      <a:pt x="65713" y="1380521"/>
                      <a:pt x="42966" y="1371099"/>
                      <a:pt x="26194" y="1354327"/>
                    </a:cubicBezTo>
                    <a:cubicBezTo>
                      <a:pt x="9422" y="1337555"/>
                      <a:pt x="0" y="1314808"/>
                      <a:pt x="0" y="1291089"/>
                    </a:cubicBezTo>
                    <a:lnTo>
                      <a:pt x="0" y="89432"/>
                    </a:lnTo>
                    <a:cubicBezTo>
                      <a:pt x="0" y="65713"/>
                      <a:pt x="9422" y="42966"/>
                      <a:pt x="26194" y="26194"/>
                    </a:cubicBezTo>
                    <a:cubicBezTo>
                      <a:pt x="42966" y="9422"/>
                      <a:pt x="65713" y="0"/>
                      <a:pt x="89432" y="0"/>
                    </a:cubicBezTo>
                    <a:close/>
                  </a:path>
                </a:pathLst>
              </a:custGeom>
              <a:solidFill>
                <a:srgbClr val="F9B314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797992" cy="14376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73095" y="2760712"/>
              <a:ext cx="3604946" cy="3604946"/>
            </a:xfrm>
            <a:custGeom>
              <a:avLst/>
              <a:gdLst/>
              <a:ahLst/>
              <a:cxnLst/>
              <a:rect r="r" b="b" t="t" l="l"/>
              <a:pathLst>
                <a:path h="3604946" w="3604946">
                  <a:moveTo>
                    <a:pt x="0" y="0"/>
                  </a:moveTo>
                  <a:lnTo>
                    <a:pt x="3604946" y="0"/>
                  </a:lnTo>
                  <a:lnTo>
                    <a:pt x="3604946" y="3604946"/>
                  </a:lnTo>
                  <a:lnTo>
                    <a:pt x="0" y="3604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0" y="48002"/>
              <a:ext cx="2739125" cy="2309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3999"/>
                </a:lnSpc>
              </a:pPr>
              <a:r>
                <a:rPr lang="en-US" sz="9999">
                  <a:solidFill>
                    <a:srgbClr val="FCFCFC"/>
                  </a:solidFill>
                  <a:latin typeface="Poppins Ultra-Bold"/>
                </a:rPr>
                <a:t>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615101" y="1384968"/>
            <a:ext cx="3864853" cy="5241666"/>
            <a:chOff x="0" y="0"/>
            <a:chExt cx="1017904" cy="13805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7904" cy="1380521"/>
            </a:xfrm>
            <a:custGeom>
              <a:avLst/>
              <a:gdLst/>
              <a:ahLst/>
              <a:cxnLst/>
              <a:rect r="r" b="b" t="t" l="l"/>
              <a:pathLst>
                <a:path h="1380521" w="1017904">
                  <a:moveTo>
                    <a:pt x="70111" y="0"/>
                  </a:moveTo>
                  <a:lnTo>
                    <a:pt x="947793" y="0"/>
                  </a:lnTo>
                  <a:cubicBezTo>
                    <a:pt x="986514" y="0"/>
                    <a:pt x="1017904" y="31390"/>
                    <a:pt x="1017904" y="70111"/>
                  </a:cubicBezTo>
                  <a:lnTo>
                    <a:pt x="1017904" y="1310411"/>
                  </a:lnTo>
                  <a:cubicBezTo>
                    <a:pt x="1017904" y="1329005"/>
                    <a:pt x="1010517" y="1346838"/>
                    <a:pt x="997369" y="1359986"/>
                  </a:cubicBezTo>
                  <a:cubicBezTo>
                    <a:pt x="984221" y="1373134"/>
                    <a:pt x="966388" y="1380521"/>
                    <a:pt x="947793" y="1380521"/>
                  </a:cubicBezTo>
                  <a:lnTo>
                    <a:pt x="70111" y="1380521"/>
                  </a:lnTo>
                  <a:cubicBezTo>
                    <a:pt x="51516" y="1380521"/>
                    <a:pt x="33683" y="1373134"/>
                    <a:pt x="20535" y="1359986"/>
                  </a:cubicBezTo>
                  <a:cubicBezTo>
                    <a:pt x="7387" y="1346838"/>
                    <a:pt x="0" y="1329005"/>
                    <a:pt x="0" y="1310411"/>
                  </a:cubicBezTo>
                  <a:lnTo>
                    <a:pt x="0" y="70111"/>
                  </a:lnTo>
                  <a:cubicBezTo>
                    <a:pt x="0" y="51516"/>
                    <a:pt x="7387" y="33683"/>
                    <a:pt x="20535" y="20535"/>
                  </a:cubicBezTo>
                  <a:cubicBezTo>
                    <a:pt x="33683" y="7387"/>
                    <a:pt x="51516" y="0"/>
                    <a:pt x="70111" y="0"/>
                  </a:cubicBez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017904" cy="1437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887573" y="3163272"/>
            <a:ext cx="3256427" cy="3256427"/>
          </a:xfrm>
          <a:custGeom>
            <a:avLst/>
            <a:gdLst/>
            <a:ahLst/>
            <a:cxnLst/>
            <a:rect r="r" b="b" t="t" l="l"/>
            <a:pathLst>
              <a:path h="3256427" w="3256427">
                <a:moveTo>
                  <a:pt x="0" y="0"/>
                </a:moveTo>
                <a:lnTo>
                  <a:pt x="3256427" y="0"/>
                </a:lnTo>
                <a:lnTo>
                  <a:pt x="3256427" y="3256427"/>
                </a:lnTo>
                <a:lnTo>
                  <a:pt x="0" y="32564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615101" y="1349532"/>
            <a:ext cx="2054344" cy="180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02</a:t>
            </a:r>
          </a:p>
        </p:txBody>
      </p:sp>
      <p:sp>
        <p:nvSpPr>
          <p:cNvPr name="Freeform 28" id="28"/>
          <p:cNvSpPr/>
          <p:nvPr/>
        </p:nvSpPr>
        <p:spPr>
          <a:xfrm flipH="true" flipV="true" rot="0">
            <a:off x="0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true" rot="0">
            <a:off x="15518065" y="0"/>
            <a:ext cx="2769935" cy="2769935"/>
          </a:xfrm>
          <a:custGeom>
            <a:avLst/>
            <a:gdLst/>
            <a:ahLst/>
            <a:cxnLst/>
            <a:rect r="r" b="b" t="t" l="l"/>
            <a:pathLst>
              <a:path h="2769935" w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551261" y="408389"/>
            <a:ext cx="18871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211CA"/>
                </a:solidFill>
                <a:latin typeface="Montserrat Heavy"/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DAFzVLCc6C8</dc:identifier>
  <dcterms:modified xsi:type="dcterms:W3CDTF">2011-08-01T06:04:30Z</dcterms:modified>
  <cp:revision>1</cp:revision>
  <dc:title>Final Design Review</dc:title>
</cp:coreProperties>
</file>